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rels" ContentType="application/vnd.openxmlformats-package.relationships+xml"/>
  <Default Extension="jpeg" ContentType="image/jpeg"/>
  <Default Extension="xml" ContentType="application/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6" r:id="rId2"/>
    <p:sldId id="282" r:id="rId3"/>
    <p:sldId id="283" r:id="rId4"/>
    <p:sldId id="284" r:id="rId5"/>
    <p:sldId id="300" r:id="rId6"/>
    <p:sldId id="315" r:id="rId7"/>
    <p:sldId id="318" r:id="rId8"/>
    <p:sldId id="321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ECD66"/>
    <a:srgbClr val="BBE0E3"/>
    <a:srgbClr val="0096D9"/>
    <a:srgbClr val="563A84"/>
    <a:srgbClr val="0092CA"/>
    <a:srgbClr val="FEF598"/>
    <a:srgbClr val="FDF799"/>
    <a:srgbClr val="66D1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936" y="-1064"/>
      </p:cViewPr>
      <p:guideLst>
        <p:guide orient="horz" pos="4224"/>
        <p:guide orient="horz" pos="207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B087380-9DD4-E64E-937F-BE8330076AFE}" type="datetime1">
              <a:rPr lang="en-US"/>
              <a:pPr>
                <a:defRPr/>
              </a:pPr>
              <a:t>5/7/12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9355829-DB0F-BA40-BE8A-D4FCF6B0B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8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880C935E-8F64-5742-87AD-0E15EB86A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4ACA51-3D8D-F94B-8C96-30AA523B9132}" type="slidenum">
              <a:rPr lang="en-US">
                <a:latin typeface="Times" pitchFamily="-1" charset="0"/>
              </a:rPr>
              <a:pPr/>
              <a:t>1</a:t>
            </a:fld>
            <a:endParaRPr lang="en-US">
              <a:latin typeface="Times" pitchFamily="-1" charset="0"/>
            </a:endParaRPr>
          </a:p>
        </p:txBody>
      </p:sp>
      <p:sp>
        <p:nvSpPr>
          <p:cNvPr id="163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02682C-E8EC-FC40-8C68-E2C66345C142}" type="slidenum">
              <a:rPr lang="en-US">
                <a:latin typeface="Times" pitchFamily="-1" charset="0"/>
              </a:rPr>
              <a:pPr/>
              <a:t>2</a:t>
            </a:fld>
            <a:endParaRPr lang="en-US">
              <a:latin typeface="Times" pitchFamily="-1" charset="0"/>
            </a:endParaRPr>
          </a:p>
        </p:txBody>
      </p:sp>
      <p:sp>
        <p:nvSpPr>
          <p:cNvPr id="184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02511D-6117-F942-B1DC-9BEDDE40646C}" type="slidenum">
              <a:rPr lang="en-US">
                <a:latin typeface="Times" pitchFamily="-1" charset="0"/>
              </a:rPr>
              <a:pPr/>
              <a:t>3</a:t>
            </a:fld>
            <a:endParaRPr lang="en-US">
              <a:latin typeface="Times" pitchFamily="-1" charset="0"/>
            </a:endParaRPr>
          </a:p>
        </p:txBody>
      </p:sp>
      <p:sp>
        <p:nvSpPr>
          <p:cNvPr id="204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BD6187-FDF9-1B40-8BBF-09A1B21A88ED}" type="slidenum">
              <a:rPr lang="en-US">
                <a:latin typeface="Times" pitchFamily="-1" charset="0"/>
              </a:rPr>
              <a:pPr/>
              <a:t>4</a:t>
            </a:fld>
            <a:endParaRPr lang="en-US">
              <a:latin typeface="Times" pitchFamily="-1" charset="0"/>
            </a:endParaRPr>
          </a:p>
        </p:txBody>
      </p:sp>
      <p:sp>
        <p:nvSpPr>
          <p:cNvPr id="225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5E79A6-C3FE-5E41-B2D3-47FDFBF601FE}" type="slidenum">
              <a:rPr lang="en-US">
                <a:latin typeface="Times" pitchFamily="-1" charset="0"/>
              </a:rPr>
              <a:pPr/>
              <a:t>5</a:t>
            </a:fld>
            <a:endParaRPr lang="en-US">
              <a:latin typeface="Times" pitchFamily="-1" charset="0"/>
            </a:endParaRPr>
          </a:p>
        </p:txBody>
      </p:sp>
      <p:sp>
        <p:nvSpPr>
          <p:cNvPr id="245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312F3A-7C49-B34C-8975-300D6BA4A5FB}" type="slidenum">
              <a:rPr lang="en-US">
                <a:latin typeface="Times" pitchFamily="-1" charset="0"/>
              </a:rPr>
              <a:pPr/>
              <a:t>6</a:t>
            </a:fld>
            <a:endParaRPr lang="en-US">
              <a:latin typeface="Times" pitchFamily="-1" charset="0"/>
            </a:endParaRPr>
          </a:p>
        </p:txBody>
      </p:sp>
      <p:sp>
        <p:nvSpPr>
          <p:cNvPr id="266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2E4EF9-03A6-7A4D-BD17-681F5FA578CB}" type="slidenum">
              <a:rPr lang="en-US">
                <a:latin typeface="Times" pitchFamily="-1" charset="0"/>
              </a:rPr>
              <a:pPr/>
              <a:t>7</a:t>
            </a:fld>
            <a:endParaRPr lang="en-US">
              <a:latin typeface="Times" pitchFamily="-1" charset="0"/>
            </a:endParaRPr>
          </a:p>
        </p:txBody>
      </p:sp>
      <p:sp>
        <p:nvSpPr>
          <p:cNvPr id="286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2FC3F5-0B74-DB42-9B58-30771D6F8DE4}" type="slidenum">
              <a:rPr lang="en-US">
                <a:latin typeface="Times" pitchFamily="-1" charset="0"/>
              </a:rPr>
              <a:pPr/>
              <a:t>8</a:t>
            </a:fld>
            <a:endParaRPr lang="en-US">
              <a:latin typeface="Times" pitchFamily="-1" charset="0"/>
            </a:endParaRPr>
          </a:p>
        </p:txBody>
      </p:sp>
      <p:sp>
        <p:nvSpPr>
          <p:cNvPr id="307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E4364-20B6-FE49-80A6-253EAE863C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E3BDA-471D-7649-AD32-FFDF59FE0F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8F121-8BA1-3B4A-9439-D3C56C8B0B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22BE7-2D55-B142-9807-058ECD8371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42EBC-D162-EA43-A922-429CD2B475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5B5A3-B734-E24D-A8DF-A49D8D878F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19A33-4AF5-7545-B5F3-D5AC7743D1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268F1-55C8-9E46-8704-ADFFE07418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FAD5C-4B04-B84C-8A75-F7721093C7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B7202-91B3-FE42-B857-206E79155D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C01F4-E22C-C742-AA17-0A3EA7EA4B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F3736F51-319E-F945-9CC1-B940196055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4" descr="17_03-GeneticInfoFlow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8150" y="136525"/>
            <a:ext cx="3187700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9"/>
          <p:cNvSpPr txBox="1">
            <a:spLocks noChangeArrowheads="1"/>
          </p:cNvSpPr>
          <p:nvPr/>
        </p:nvSpPr>
        <p:spPr bwMode="auto">
          <a:xfrm>
            <a:off x="3424238" y="727075"/>
            <a:ext cx="1157287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000" b="1">
                <a:ea typeface="ヒラギノ角ゴ Pro W3" pitchFamily="-1" charset="-128"/>
                <a:cs typeface="ヒラギノ角ゴ Pro W3" pitchFamily="-1" charset="-128"/>
              </a:rPr>
              <a:t>TRANSCRIPTION</a:t>
            </a:r>
          </a:p>
        </p:txBody>
      </p:sp>
      <p:sp>
        <p:nvSpPr>
          <p:cNvPr id="15364" name="Text Box 43"/>
          <p:cNvSpPr txBox="1">
            <a:spLocks noChangeArrowheads="1"/>
          </p:cNvSpPr>
          <p:nvPr/>
        </p:nvSpPr>
        <p:spPr bwMode="auto">
          <a:xfrm>
            <a:off x="3486150" y="1438275"/>
            <a:ext cx="92868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000" b="1">
                <a:ea typeface="ヒラギノ角ゴ Pro W3" pitchFamily="-1" charset="-128"/>
                <a:cs typeface="ヒラギノ角ゴ Pro W3" pitchFamily="-1" charset="-128"/>
              </a:rPr>
              <a:t>TRANSLATION</a:t>
            </a:r>
          </a:p>
        </p:txBody>
      </p:sp>
      <p:sp>
        <p:nvSpPr>
          <p:cNvPr id="15365" name="Text Box 44"/>
          <p:cNvSpPr txBox="1">
            <a:spLocks noChangeArrowheads="1"/>
          </p:cNvSpPr>
          <p:nvPr/>
        </p:nvSpPr>
        <p:spPr bwMode="auto">
          <a:xfrm>
            <a:off x="5265738" y="628650"/>
            <a:ext cx="323850" cy="14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100" b="1">
                <a:ea typeface="ヒラギノ角ゴ Pro W3" pitchFamily="-1" charset="-128"/>
                <a:cs typeface="ヒラギノ角ゴ Pro W3" pitchFamily="-1" charset="-128"/>
              </a:rPr>
              <a:t>DNA</a:t>
            </a:r>
          </a:p>
        </p:txBody>
      </p:sp>
      <p:sp>
        <p:nvSpPr>
          <p:cNvPr id="15366" name="Text Box 45"/>
          <p:cNvSpPr txBox="1">
            <a:spLocks noChangeArrowheads="1"/>
          </p:cNvSpPr>
          <p:nvPr/>
        </p:nvSpPr>
        <p:spPr bwMode="auto">
          <a:xfrm>
            <a:off x="5265738" y="1065213"/>
            <a:ext cx="43815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100" b="1">
                <a:ea typeface="ヒラギノ角ゴ Pro W3" pitchFamily="-1" charset="-128"/>
                <a:cs typeface="ヒラギノ角ゴ Pro W3" pitchFamily="-1" charset="-128"/>
              </a:rPr>
              <a:t>mRNA</a:t>
            </a:r>
          </a:p>
        </p:txBody>
      </p:sp>
      <p:sp>
        <p:nvSpPr>
          <p:cNvPr id="15367" name="Text Box 46"/>
          <p:cNvSpPr txBox="1">
            <a:spLocks noChangeArrowheads="1"/>
          </p:cNvSpPr>
          <p:nvPr/>
        </p:nvSpPr>
        <p:spPr bwMode="auto">
          <a:xfrm>
            <a:off x="5137150" y="1255713"/>
            <a:ext cx="677863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100" b="1">
                <a:ea typeface="ヒラギノ角ゴ Pro W3" pitchFamily="-1" charset="-128"/>
                <a:cs typeface="ヒラギノ角ゴ Pro W3" pitchFamily="-1" charset="-128"/>
              </a:rPr>
              <a:t>Ribosome</a:t>
            </a:r>
          </a:p>
        </p:txBody>
      </p:sp>
      <p:sp>
        <p:nvSpPr>
          <p:cNvPr id="15368" name="Text Box 47"/>
          <p:cNvSpPr txBox="1">
            <a:spLocks noChangeArrowheads="1"/>
          </p:cNvSpPr>
          <p:nvPr/>
        </p:nvSpPr>
        <p:spPr bwMode="auto">
          <a:xfrm>
            <a:off x="4527550" y="1774825"/>
            <a:ext cx="792163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100" b="1">
                <a:ea typeface="ヒラギノ角ゴ Pro W3" pitchFamily="-1" charset="-128"/>
                <a:cs typeface="ヒラギノ角ゴ Pro W3" pitchFamily="-1" charset="-128"/>
              </a:rPr>
              <a:t>Polypeptide</a:t>
            </a:r>
          </a:p>
        </p:txBody>
      </p:sp>
      <p:sp>
        <p:nvSpPr>
          <p:cNvPr id="15369" name="Line 48"/>
          <p:cNvSpPr>
            <a:spLocks noChangeShapeType="1"/>
          </p:cNvSpPr>
          <p:nvPr/>
        </p:nvSpPr>
        <p:spPr bwMode="auto">
          <a:xfrm>
            <a:off x="4656138" y="1719263"/>
            <a:ext cx="12700" cy="88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0" name="Line 49"/>
          <p:cNvSpPr>
            <a:spLocks noChangeShapeType="1"/>
          </p:cNvSpPr>
          <p:nvPr/>
        </p:nvSpPr>
        <p:spPr bwMode="auto">
          <a:xfrm flipH="1">
            <a:off x="5084763" y="1354138"/>
            <a:ext cx="50800" cy="111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1" name="Text Box 50"/>
          <p:cNvSpPr txBox="1">
            <a:spLocks noChangeArrowheads="1"/>
          </p:cNvSpPr>
          <p:nvPr/>
        </p:nvSpPr>
        <p:spPr bwMode="auto">
          <a:xfrm>
            <a:off x="3008313" y="2339975"/>
            <a:ext cx="10795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100" b="1">
                <a:ea typeface="ヒラギノ角ゴ Pro W3" pitchFamily="-1" charset="-128"/>
                <a:cs typeface="ヒラギノ角ゴ Pro W3" pitchFamily="-1" charset="-128"/>
              </a:rPr>
              <a:t>(a) Bacterial cell</a:t>
            </a:r>
          </a:p>
        </p:txBody>
      </p:sp>
      <p:sp>
        <p:nvSpPr>
          <p:cNvPr id="15372" name="Text Box 51"/>
          <p:cNvSpPr txBox="1">
            <a:spLocks noChangeArrowheads="1"/>
          </p:cNvSpPr>
          <p:nvPr/>
        </p:nvSpPr>
        <p:spPr bwMode="auto">
          <a:xfrm>
            <a:off x="5103813" y="2782888"/>
            <a:ext cx="61118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100" b="1">
                <a:ea typeface="ヒラギノ角ゴ Pro W3" pitchFamily="-1" charset="-128"/>
                <a:cs typeface="ヒラギノ角ゴ Pro W3" pitchFamily="-1" charset="-128"/>
              </a:rPr>
              <a:t>Nuclear</a:t>
            </a:r>
          </a:p>
          <a:p>
            <a:pPr>
              <a:lnSpc>
                <a:spcPct val="80000"/>
              </a:lnSpc>
            </a:pPr>
            <a:r>
              <a:rPr lang="en-US" sz="1100" b="1">
                <a:ea typeface="ヒラギノ角ゴ Pro W3" pitchFamily="-1" charset="-128"/>
                <a:cs typeface="ヒラギノ角ゴ Pro W3" pitchFamily="-1" charset="-128"/>
              </a:rPr>
              <a:t>envelope</a:t>
            </a:r>
          </a:p>
        </p:txBody>
      </p:sp>
      <p:sp>
        <p:nvSpPr>
          <p:cNvPr id="15373" name="Line 52"/>
          <p:cNvSpPr>
            <a:spLocks noChangeShapeType="1"/>
          </p:cNvSpPr>
          <p:nvPr/>
        </p:nvSpPr>
        <p:spPr bwMode="auto">
          <a:xfrm flipV="1">
            <a:off x="4945063" y="2849563"/>
            <a:ext cx="147637" cy="17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4" name="Text Box 53"/>
          <p:cNvSpPr txBox="1">
            <a:spLocks noChangeArrowheads="1"/>
          </p:cNvSpPr>
          <p:nvPr/>
        </p:nvSpPr>
        <p:spPr bwMode="auto">
          <a:xfrm>
            <a:off x="3398838" y="3603625"/>
            <a:ext cx="1076325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000" b="1">
                <a:ea typeface="ヒラギノ角ゴ Pro W3" pitchFamily="-1" charset="-128"/>
                <a:cs typeface="ヒラギノ角ゴ Pro W3" pitchFamily="-1" charset="-128"/>
              </a:rPr>
              <a:t>TRANSCRIPTION</a:t>
            </a:r>
          </a:p>
        </p:txBody>
      </p:sp>
      <p:sp>
        <p:nvSpPr>
          <p:cNvPr id="15375" name="Text Box 54"/>
          <p:cNvSpPr txBox="1">
            <a:spLocks noChangeArrowheads="1"/>
          </p:cNvSpPr>
          <p:nvPr/>
        </p:nvSpPr>
        <p:spPr bwMode="auto">
          <a:xfrm>
            <a:off x="3355975" y="4110038"/>
            <a:ext cx="117316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000" b="1">
                <a:ea typeface="ヒラギノ角ゴ Pro W3" pitchFamily="-1" charset="-128"/>
                <a:cs typeface="ヒラギノ角ゴ Pro W3" pitchFamily="-1" charset="-128"/>
              </a:rPr>
              <a:t>RNA PROCESSING</a:t>
            </a:r>
          </a:p>
        </p:txBody>
      </p:sp>
      <p:sp>
        <p:nvSpPr>
          <p:cNvPr id="15376" name="Text Box 55"/>
          <p:cNvSpPr txBox="1">
            <a:spLocks noChangeArrowheads="1"/>
          </p:cNvSpPr>
          <p:nvPr/>
        </p:nvSpPr>
        <p:spPr bwMode="auto">
          <a:xfrm>
            <a:off x="4805363" y="4010025"/>
            <a:ext cx="688975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100" b="1">
                <a:ea typeface="ヒラギノ角ゴ Pro W3" pitchFamily="-1" charset="-128"/>
                <a:cs typeface="ヒラギノ角ゴ Pro W3" pitchFamily="-1" charset="-128"/>
              </a:rPr>
              <a:t>Pre-mRNA</a:t>
            </a:r>
          </a:p>
        </p:txBody>
      </p:sp>
      <p:sp>
        <p:nvSpPr>
          <p:cNvPr id="15377" name="Text Box 56"/>
          <p:cNvSpPr txBox="1">
            <a:spLocks noChangeArrowheads="1"/>
          </p:cNvSpPr>
          <p:nvPr/>
        </p:nvSpPr>
        <p:spPr bwMode="auto">
          <a:xfrm>
            <a:off x="4856163" y="3511550"/>
            <a:ext cx="312737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100" b="1">
                <a:ea typeface="ヒラギノ角ゴ Pro W3" pitchFamily="-1" charset="-128"/>
                <a:cs typeface="ヒラギノ角ゴ Pro W3" pitchFamily="-1" charset="-128"/>
              </a:rPr>
              <a:t>DNA</a:t>
            </a:r>
          </a:p>
        </p:txBody>
      </p:sp>
      <p:sp>
        <p:nvSpPr>
          <p:cNvPr id="15378" name="Text Box 57"/>
          <p:cNvSpPr txBox="1">
            <a:spLocks noChangeArrowheads="1"/>
          </p:cNvSpPr>
          <p:nvPr/>
        </p:nvSpPr>
        <p:spPr bwMode="auto">
          <a:xfrm>
            <a:off x="4264025" y="4518025"/>
            <a:ext cx="43497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100" b="1">
                <a:ea typeface="ヒラギノ角ゴ Pro W3" pitchFamily="-1" charset="-128"/>
                <a:cs typeface="ヒラギノ角ゴ Pro W3" pitchFamily="-1" charset="-128"/>
              </a:rPr>
              <a:t>mRNA</a:t>
            </a:r>
          </a:p>
        </p:txBody>
      </p:sp>
      <p:sp>
        <p:nvSpPr>
          <p:cNvPr id="15379" name="Text Box 58"/>
          <p:cNvSpPr txBox="1">
            <a:spLocks noChangeArrowheads="1"/>
          </p:cNvSpPr>
          <p:nvPr/>
        </p:nvSpPr>
        <p:spPr bwMode="auto">
          <a:xfrm>
            <a:off x="3435350" y="5305425"/>
            <a:ext cx="92868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000" b="1">
                <a:ea typeface="ヒラギノ角ゴ Pro W3" pitchFamily="-1" charset="-128"/>
                <a:cs typeface="ヒラギノ角ゴ Pro W3" pitchFamily="-1" charset="-128"/>
              </a:rPr>
              <a:t>TRANSLATION</a:t>
            </a:r>
          </a:p>
        </p:txBody>
      </p:sp>
      <p:sp>
        <p:nvSpPr>
          <p:cNvPr id="15380" name="Text Box 59"/>
          <p:cNvSpPr txBox="1">
            <a:spLocks noChangeArrowheads="1"/>
          </p:cNvSpPr>
          <p:nvPr/>
        </p:nvSpPr>
        <p:spPr bwMode="auto">
          <a:xfrm>
            <a:off x="4900613" y="5373688"/>
            <a:ext cx="700087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100" b="1">
                <a:ea typeface="ヒラギノ角ゴ Pro W3" pitchFamily="-1" charset="-128"/>
                <a:cs typeface="ヒラギノ角ゴ Pro W3" pitchFamily="-1" charset="-128"/>
              </a:rPr>
              <a:t>Ribosome</a:t>
            </a:r>
          </a:p>
        </p:txBody>
      </p:sp>
      <p:sp>
        <p:nvSpPr>
          <p:cNvPr id="15381" name="Text Box 60"/>
          <p:cNvSpPr txBox="1">
            <a:spLocks noChangeArrowheads="1"/>
          </p:cNvSpPr>
          <p:nvPr/>
        </p:nvSpPr>
        <p:spPr bwMode="auto">
          <a:xfrm>
            <a:off x="4538663" y="5843588"/>
            <a:ext cx="801687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100" b="1">
                <a:ea typeface="ヒラギノ角ゴ Pro W3" pitchFamily="-1" charset="-128"/>
                <a:cs typeface="ヒラギノ角ゴ Pro W3" pitchFamily="-1" charset="-128"/>
              </a:rPr>
              <a:t>Polypeptide</a:t>
            </a:r>
          </a:p>
        </p:txBody>
      </p:sp>
      <p:sp>
        <p:nvSpPr>
          <p:cNvPr id="15382" name="Line 61"/>
          <p:cNvSpPr>
            <a:spLocks noChangeShapeType="1"/>
          </p:cNvSpPr>
          <p:nvPr/>
        </p:nvSpPr>
        <p:spPr bwMode="auto">
          <a:xfrm flipV="1">
            <a:off x="4794250" y="5441950"/>
            <a:ext cx="101600" cy="114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83" name="Line 62"/>
          <p:cNvSpPr>
            <a:spLocks noChangeShapeType="1"/>
          </p:cNvSpPr>
          <p:nvPr/>
        </p:nvSpPr>
        <p:spPr bwMode="auto">
          <a:xfrm>
            <a:off x="4375150" y="5797550"/>
            <a:ext cx="155575" cy="984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84" name="Text Box 63"/>
          <p:cNvSpPr txBox="1">
            <a:spLocks noChangeArrowheads="1"/>
          </p:cNvSpPr>
          <p:nvPr/>
        </p:nvSpPr>
        <p:spPr bwMode="auto">
          <a:xfrm>
            <a:off x="3008313" y="6389688"/>
            <a:ext cx="1211262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100" b="1">
                <a:ea typeface="ヒラギノ角ゴ Pro W3" pitchFamily="-1" charset="-128"/>
                <a:cs typeface="ヒラギノ角ゴ Pro W3" pitchFamily="-1" charset="-128"/>
              </a:rPr>
              <a:t>(b) Eukaryotic cell</a:t>
            </a:r>
          </a:p>
        </p:txBody>
      </p:sp>
      <p:sp>
        <p:nvSpPr>
          <p:cNvPr id="15385" name="Slide Number Placeholder 2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A0CB24E7-6DA7-444E-B3F4-7CCB9739C58F}" type="slidenum">
              <a:rPr lang="en-US" smtClean="0">
                <a:latin typeface="Arial" pitchFamily="-1" charset="0"/>
                <a:ea typeface="Arial" pitchFamily="-1" charset="0"/>
                <a:cs typeface="Arial" pitchFamily="-1" charset="0"/>
              </a:rPr>
              <a:pPr/>
              <a:t>1</a:t>
            </a:fld>
            <a:endParaRPr lang="en-US" smtClean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9" descr="17_04TripletCode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9588" y="139700"/>
            <a:ext cx="5584825" cy="657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13"/>
          <p:cNvSpPr txBox="1">
            <a:spLocks noChangeArrowheads="1"/>
          </p:cNvSpPr>
          <p:nvPr/>
        </p:nvSpPr>
        <p:spPr bwMode="auto">
          <a:xfrm>
            <a:off x="1914525" y="606425"/>
            <a:ext cx="95091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700" b="1">
                <a:ea typeface="ヒラギノ角ゴ Pro W3" pitchFamily="-1" charset="-128"/>
                <a:cs typeface="ヒラギノ角ゴ Pro W3" pitchFamily="-1" charset="-128"/>
              </a:rPr>
              <a:t>DNA</a:t>
            </a:r>
          </a:p>
          <a:p>
            <a:pPr>
              <a:lnSpc>
                <a:spcPct val="80000"/>
              </a:lnSpc>
            </a:pPr>
            <a:r>
              <a:rPr lang="en-US" sz="1700" b="1">
                <a:ea typeface="ヒラギノ角ゴ Pro W3" pitchFamily="-1" charset="-128"/>
                <a:cs typeface="ヒラギノ角ゴ Pro W3" pitchFamily="-1" charset="-128"/>
              </a:rPr>
              <a:t>molecule</a:t>
            </a:r>
          </a:p>
        </p:txBody>
      </p:sp>
      <p:sp>
        <p:nvSpPr>
          <p:cNvPr id="17412" name="Line 19"/>
          <p:cNvSpPr>
            <a:spLocks noChangeShapeType="1"/>
          </p:cNvSpPr>
          <p:nvPr/>
        </p:nvSpPr>
        <p:spPr bwMode="auto">
          <a:xfrm flipV="1">
            <a:off x="2393950" y="539750"/>
            <a:ext cx="241300" cy="165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3" name="Text Box 20"/>
          <p:cNvSpPr txBox="1">
            <a:spLocks noChangeArrowheads="1"/>
          </p:cNvSpPr>
          <p:nvPr/>
        </p:nvSpPr>
        <p:spPr bwMode="auto">
          <a:xfrm>
            <a:off x="3286125" y="1000125"/>
            <a:ext cx="7350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800" b="1">
                <a:ea typeface="ヒラギノ角ゴ Pro W3" pitchFamily="-1" charset="-128"/>
                <a:cs typeface="ヒラギノ角ゴ Pro W3" pitchFamily="-1" charset="-128"/>
              </a:rPr>
              <a:t>Gene 1</a:t>
            </a:r>
          </a:p>
        </p:txBody>
      </p:sp>
      <p:sp>
        <p:nvSpPr>
          <p:cNvPr id="17414" name="Text Box 21"/>
          <p:cNvSpPr txBox="1">
            <a:spLocks noChangeArrowheads="1"/>
          </p:cNvSpPr>
          <p:nvPr/>
        </p:nvSpPr>
        <p:spPr bwMode="auto">
          <a:xfrm>
            <a:off x="4594225" y="415925"/>
            <a:ext cx="766763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800" b="1">
                <a:ea typeface="ヒラギノ角ゴ Pro W3" pitchFamily="-1" charset="-128"/>
                <a:cs typeface="ヒラギノ角ゴ Pro W3" pitchFamily="-1" charset="-128"/>
              </a:rPr>
              <a:t>Gene 2</a:t>
            </a:r>
          </a:p>
        </p:txBody>
      </p:sp>
      <p:sp>
        <p:nvSpPr>
          <p:cNvPr id="17415" name="Text Box 22"/>
          <p:cNvSpPr txBox="1">
            <a:spLocks noChangeArrowheads="1"/>
          </p:cNvSpPr>
          <p:nvPr/>
        </p:nvSpPr>
        <p:spPr bwMode="auto">
          <a:xfrm>
            <a:off x="5711825" y="1489075"/>
            <a:ext cx="7350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800" b="1">
                <a:ea typeface="ヒラギノ角ゴ Pro W3" pitchFamily="-1" charset="-128"/>
                <a:cs typeface="ヒラギノ角ゴ Pro W3" pitchFamily="-1" charset="-128"/>
              </a:rPr>
              <a:t>Gene 3</a:t>
            </a:r>
          </a:p>
        </p:txBody>
      </p:sp>
      <p:sp>
        <p:nvSpPr>
          <p:cNvPr id="17416" name="Text Box 23"/>
          <p:cNvSpPr txBox="1">
            <a:spLocks noChangeArrowheads="1"/>
          </p:cNvSpPr>
          <p:nvPr/>
        </p:nvSpPr>
        <p:spPr bwMode="auto">
          <a:xfrm>
            <a:off x="1851025" y="2378075"/>
            <a:ext cx="931863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800" b="1">
                <a:ea typeface="ヒラギノ角ゴ Pro W3" pitchFamily="-1" charset="-128"/>
                <a:cs typeface="ヒラギノ角ゴ Pro W3" pitchFamily="-1" charset="-128"/>
              </a:rPr>
              <a:t>DNA</a:t>
            </a:r>
          </a:p>
          <a:p>
            <a:pPr>
              <a:lnSpc>
                <a:spcPct val="90000"/>
              </a:lnSpc>
            </a:pPr>
            <a:r>
              <a:rPr lang="en-US" sz="1800" b="1">
                <a:ea typeface="ヒラギノ角ゴ Pro W3" pitchFamily="-1" charset="-128"/>
                <a:cs typeface="ヒラギノ角ゴ Pro W3" pitchFamily="-1" charset="-128"/>
              </a:rPr>
              <a:t>template</a:t>
            </a:r>
          </a:p>
          <a:p>
            <a:pPr>
              <a:lnSpc>
                <a:spcPct val="90000"/>
              </a:lnSpc>
            </a:pPr>
            <a:r>
              <a:rPr lang="en-US" sz="1800" b="1">
                <a:ea typeface="ヒラギノ角ゴ Pro W3" pitchFamily="-1" charset="-128"/>
                <a:cs typeface="ヒラギノ角ゴ Pro W3" pitchFamily="-1" charset="-128"/>
              </a:rPr>
              <a:t>strand</a:t>
            </a:r>
          </a:p>
        </p:txBody>
      </p:sp>
      <p:sp>
        <p:nvSpPr>
          <p:cNvPr id="17417" name="AutoShape 24"/>
          <p:cNvSpPr>
            <a:spLocks/>
          </p:cNvSpPr>
          <p:nvPr/>
        </p:nvSpPr>
        <p:spPr bwMode="auto">
          <a:xfrm>
            <a:off x="2882900" y="2590800"/>
            <a:ext cx="152400" cy="533400"/>
          </a:xfrm>
          <a:prstGeom prst="leftBrace">
            <a:avLst>
              <a:gd name="adj1" fmla="val 291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8" name="Line 25"/>
          <p:cNvSpPr>
            <a:spLocks noChangeShapeType="1"/>
          </p:cNvSpPr>
          <p:nvPr/>
        </p:nvSpPr>
        <p:spPr bwMode="auto">
          <a:xfrm>
            <a:off x="2794000" y="2809875"/>
            <a:ext cx="101600" cy="50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9" name="Text Box 26"/>
          <p:cNvSpPr txBox="1">
            <a:spLocks noChangeArrowheads="1"/>
          </p:cNvSpPr>
          <p:nvPr/>
        </p:nvSpPr>
        <p:spPr bwMode="auto">
          <a:xfrm>
            <a:off x="1876425" y="3857625"/>
            <a:ext cx="17510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700" b="1">
                <a:ea typeface="ヒラギノ角ゴ Pro W3" pitchFamily="-1" charset="-128"/>
                <a:cs typeface="ヒラギノ角ゴ Pro W3" pitchFamily="-1" charset="-128"/>
              </a:rPr>
              <a:t>TRANSCRIPTION</a:t>
            </a:r>
          </a:p>
        </p:txBody>
      </p:sp>
      <p:sp>
        <p:nvSpPr>
          <p:cNvPr id="17420" name="Text Box 27"/>
          <p:cNvSpPr txBox="1">
            <a:spLocks noChangeArrowheads="1"/>
          </p:cNvSpPr>
          <p:nvPr/>
        </p:nvSpPr>
        <p:spPr bwMode="auto">
          <a:xfrm>
            <a:off x="1939925" y="5216525"/>
            <a:ext cx="1662113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800" b="1">
                <a:ea typeface="ヒラギノ角ゴ Pro W3" pitchFamily="-1" charset="-128"/>
                <a:cs typeface="ヒラギノ角ゴ Pro W3" pitchFamily="-1" charset="-128"/>
              </a:rPr>
              <a:t>TRANSLATION</a:t>
            </a:r>
          </a:p>
        </p:txBody>
      </p:sp>
      <p:sp>
        <p:nvSpPr>
          <p:cNvPr id="17421" name="Text Box 28"/>
          <p:cNvSpPr txBox="1">
            <a:spLocks noChangeArrowheads="1"/>
          </p:cNvSpPr>
          <p:nvPr/>
        </p:nvSpPr>
        <p:spPr bwMode="auto">
          <a:xfrm>
            <a:off x="1800225" y="4581525"/>
            <a:ext cx="7350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800" b="1">
                <a:ea typeface="ヒラギノ角ゴ Pro W3" pitchFamily="-1" charset="-128"/>
                <a:cs typeface="ヒラギノ角ゴ Pro W3" pitchFamily="-1" charset="-128"/>
              </a:rPr>
              <a:t>mRNA</a:t>
            </a:r>
          </a:p>
        </p:txBody>
      </p:sp>
      <p:sp>
        <p:nvSpPr>
          <p:cNvPr id="17422" name="Text Box 29"/>
          <p:cNvSpPr txBox="1">
            <a:spLocks noChangeArrowheads="1"/>
          </p:cNvSpPr>
          <p:nvPr/>
        </p:nvSpPr>
        <p:spPr bwMode="auto">
          <a:xfrm>
            <a:off x="1800225" y="5775325"/>
            <a:ext cx="7350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800" b="1">
                <a:ea typeface="ヒラギノ角ゴ Pro W3" pitchFamily="-1" charset="-128"/>
                <a:cs typeface="ヒラギノ角ゴ Pro W3" pitchFamily="-1" charset="-128"/>
              </a:rPr>
              <a:t>Protein</a:t>
            </a:r>
          </a:p>
        </p:txBody>
      </p:sp>
      <p:sp>
        <p:nvSpPr>
          <p:cNvPr id="17423" name="Text Box 30"/>
          <p:cNvSpPr txBox="1">
            <a:spLocks noChangeArrowheads="1"/>
          </p:cNvSpPr>
          <p:nvPr/>
        </p:nvSpPr>
        <p:spPr bwMode="auto">
          <a:xfrm>
            <a:off x="3463925" y="4937125"/>
            <a:ext cx="7350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800" b="1">
                <a:ea typeface="ヒラギノ角ゴ Pro W3" pitchFamily="-1" charset="-128"/>
                <a:cs typeface="ヒラギノ角ゴ Pro W3" pitchFamily="-1" charset="-128"/>
              </a:rPr>
              <a:t>Codon</a:t>
            </a:r>
          </a:p>
        </p:txBody>
      </p:sp>
      <p:sp>
        <p:nvSpPr>
          <p:cNvPr id="17424" name="Text Box 31"/>
          <p:cNvSpPr txBox="1">
            <a:spLocks noChangeArrowheads="1"/>
          </p:cNvSpPr>
          <p:nvPr/>
        </p:nvSpPr>
        <p:spPr bwMode="auto">
          <a:xfrm>
            <a:off x="3362325" y="6283325"/>
            <a:ext cx="12303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800" b="1">
                <a:ea typeface="ヒラギノ角ゴ Pro W3" pitchFamily="-1" charset="-128"/>
                <a:cs typeface="ヒラギノ角ゴ Pro W3" pitchFamily="-1" charset="-128"/>
              </a:rPr>
              <a:t>Amino acid</a:t>
            </a:r>
          </a:p>
        </p:txBody>
      </p:sp>
      <p:sp>
        <p:nvSpPr>
          <p:cNvPr id="17425" name="AutoShape 33"/>
          <p:cNvSpPr>
            <a:spLocks/>
          </p:cNvSpPr>
          <p:nvPr/>
        </p:nvSpPr>
        <p:spPr bwMode="auto">
          <a:xfrm rot="-5400000">
            <a:off x="3727450" y="4486275"/>
            <a:ext cx="169863" cy="817563"/>
          </a:xfrm>
          <a:prstGeom prst="leftBrace">
            <a:avLst>
              <a:gd name="adj1" fmla="val 40109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6" name="AutoShape 34"/>
          <p:cNvSpPr>
            <a:spLocks/>
          </p:cNvSpPr>
          <p:nvPr/>
        </p:nvSpPr>
        <p:spPr bwMode="auto">
          <a:xfrm rot="-5400000">
            <a:off x="4661694" y="4488656"/>
            <a:ext cx="185738" cy="822325"/>
          </a:xfrm>
          <a:prstGeom prst="leftBrace">
            <a:avLst>
              <a:gd name="adj1" fmla="val 36894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7" name="AutoShape 35"/>
          <p:cNvSpPr>
            <a:spLocks/>
          </p:cNvSpPr>
          <p:nvPr/>
        </p:nvSpPr>
        <p:spPr bwMode="auto">
          <a:xfrm rot="-5400000">
            <a:off x="5599113" y="4486275"/>
            <a:ext cx="173038" cy="814387"/>
          </a:xfrm>
          <a:prstGeom prst="leftBrace">
            <a:avLst>
              <a:gd name="adj1" fmla="val 3922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8" name="AutoShape 36"/>
          <p:cNvSpPr>
            <a:spLocks/>
          </p:cNvSpPr>
          <p:nvPr/>
        </p:nvSpPr>
        <p:spPr bwMode="auto">
          <a:xfrm rot="-5400000">
            <a:off x="6535738" y="4497388"/>
            <a:ext cx="177800" cy="812800"/>
          </a:xfrm>
          <a:prstGeom prst="leftBrace">
            <a:avLst>
              <a:gd name="adj1" fmla="val 38095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9" name="Slide Number Placeholder 2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70D9C393-968D-0243-930C-33982E9AC62E}" type="slidenum">
              <a:rPr lang="en-US" smtClean="0">
                <a:latin typeface="Arial" pitchFamily="-1" charset="0"/>
                <a:ea typeface="Arial" pitchFamily="-1" charset="0"/>
                <a:cs typeface="Arial" pitchFamily="-1" charset="0"/>
              </a:rPr>
              <a:pPr/>
              <a:t>2</a:t>
            </a:fld>
            <a:endParaRPr lang="en-US" smtClean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6" descr="17_05GeneticCode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0388" y="139700"/>
            <a:ext cx="5481637" cy="657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17"/>
          <p:cNvSpPr txBox="1">
            <a:spLocks noChangeArrowheads="1"/>
          </p:cNvSpPr>
          <p:nvPr/>
        </p:nvSpPr>
        <p:spPr bwMode="auto">
          <a:xfrm>
            <a:off x="3654425" y="174625"/>
            <a:ext cx="217011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500" b="1">
                <a:ea typeface="ヒラギノ角ゴ Pro W3" pitchFamily="-1" charset="-128"/>
                <a:cs typeface="ヒラギノ角ゴ Pro W3" pitchFamily="-1" charset="-128"/>
              </a:rPr>
              <a:t>Second mRNA base</a:t>
            </a:r>
          </a:p>
        </p:txBody>
      </p:sp>
      <p:sp>
        <p:nvSpPr>
          <p:cNvPr id="19460" name="Text Box 24"/>
          <p:cNvSpPr txBox="1">
            <a:spLocks noChangeArrowheads="1"/>
          </p:cNvSpPr>
          <p:nvPr/>
        </p:nvSpPr>
        <p:spPr bwMode="auto">
          <a:xfrm rot="-5400000">
            <a:off x="404018" y="3425032"/>
            <a:ext cx="3198813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500" b="1">
                <a:ea typeface="ヒラギノ角ゴ Pro W3" pitchFamily="-1" charset="-128"/>
                <a:cs typeface="ヒラギノ角ゴ Pro W3" pitchFamily="-1" charset="-128"/>
              </a:rPr>
              <a:t>First mRNA base (5</a:t>
            </a:r>
            <a:r>
              <a:rPr lang="en-US" sz="1500" b="1">
                <a:ea typeface="ヒラギノ角ゴ Pro W3" pitchFamily="-1" charset="-128"/>
                <a:cs typeface="ヒラギノ角ゴ Pro W3" pitchFamily="-1" charset="-128"/>
                <a:sym typeface="Symbol" pitchFamily="-1" charset="2"/>
              </a:rPr>
              <a:t></a:t>
            </a:r>
            <a:r>
              <a:rPr lang="en-US" sz="1500" b="1">
                <a:ea typeface="ヒラギノ角ゴ Pro W3" pitchFamily="-1" charset="-128"/>
                <a:cs typeface="ヒラギノ角ゴ Pro W3" pitchFamily="-1" charset="-128"/>
              </a:rPr>
              <a:t> end of codon)</a:t>
            </a:r>
          </a:p>
        </p:txBody>
      </p:sp>
      <p:sp>
        <p:nvSpPr>
          <p:cNvPr id="19461" name="Text Box 25"/>
          <p:cNvSpPr txBox="1">
            <a:spLocks noChangeArrowheads="1"/>
          </p:cNvSpPr>
          <p:nvPr/>
        </p:nvSpPr>
        <p:spPr bwMode="auto">
          <a:xfrm rot="-5400000">
            <a:off x="5636418" y="3475832"/>
            <a:ext cx="3198813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500" b="1">
                <a:ea typeface="ヒラギノ角ゴ Pro W3" pitchFamily="-1" charset="-128"/>
                <a:cs typeface="ヒラギノ角ゴ Pro W3" pitchFamily="-1" charset="-128"/>
              </a:rPr>
              <a:t>Third mRNA base (3</a:t>
            </a:r>
            <a:r>
              <a:rPr lang="en-US" sz="1500" b="1">
                <a:ea typeface="ヒラギノ角ゴ Pro W3" pitchFamily="-1" charset="-128"/>
                <a:cs typeface="ヒラギノ角ゴ Pro W3" pitchFamily="-1" charset="-128"/>
                <a:sym typeface="Symbol" pitchFamily="-1" charset="2"/>
              </a:rPr>
              <a:t></a:t>
            </a:r>
            <a:r>
              <a:rPr lang="en-US" sz="1500" b="1">
                <a:ea typeface="ヒラギノ角ゴ Pro W3" pitchFamily="-1" charset="-128"/>
                <a:cs typeface="ヒラギノ角ゴ Pro W3" pitchFamily="-1" charset="-128"/>
              </a:rPr>
              <a:t> end of codon)</a:t>
            </a:r>
          </a:p>
        </p:txBody>
      </p:sp>
      <p:sp>
        <p:nvSpPr>
          <p:cNvPr id="19462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AB2274D5-D039-D545-9F12-5F06B61037DA}" type="slidenum">
              <a:rPr lang="en-US" smtClean="0">
                <a:latin typeface="Arial" pitchFamily="-1" charset="0"/>
                <a:ea typeface="Arial" pitchFamily="-1" charset="0"/>
                <a:cs typeface="Arial" pitchFamily="-1" charset="0"/>
              </a:rPr>
              <a:pPr/>
              <a:t>3</a:t>
            </a:fld>
            <a:endParaRPr lang="en-US" smtClean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9" descr="17_06-CommonGeneticCode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" y="133350"/>
            <a:ext cx="8085137" cy="659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568325" y="5915025"/>
            <a:ext cx="35163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2000" b="1">
                <a:ea typeface="ヒラギノ角ゴ Pro W3" pitchFamily="-1" charset="-128"/>
                <a:cs typeface="ヒラギノ角ゴ Pro W3" pitchFamily="-1" charset="-128"/>
              </a:rPr>
              <a:t>(a) Tobacco plant expressing</a:t>
            </a:r>
          </a:p>
          <a:p>
            <a:r>
              <a:rPr lang="en-US" sz="2000" b="1">
                <a:ea typeface="ヒラギノ角ゴ Pro W3" pitchFamily="-1" charset="-128"/>
                <a:cs typeface="ヒラギノ角ゴ Pro W3" pitchFamily="-1" charset="-128"/>
              </a:rPr>
              <a:t>      a firefly gene</a:t>
            </a:r>
          </a:p>
        </p:txBody>
      </p:sp>
      <p:sp>
        <p:nvSpPr>
          <p:cNvPr id="21508" name="Text Box 8"/>
          <p:cNvSpPr txBox="1">
            <a:spLocks noChangeArrowheads="1"/>
          </p:cNvSpPr>
          <p:nvPr/>
        </p:nvSpPr>
        <p:spPr bwMode="auto">
          <a:xfrm>
            <a:off x="4810125" y="5915025"/>
            <a:ext cx="2500313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2000" b="1">
                <a:ea typeface="ヒラギノ角ゴ Pro W3" pitchFamily="-1" charset="-128"/>
                <a:cs typeface="ヒラギノ角ゴ Pro W3" pitchFamily="-1" charset="-128"/>
              </a:rPr>
              <a:t>(b) Pig expressing a</a:t>
            </a:r>
          </a:p>
          <a:p>
            <a:r>
              <a:rPr lang="en-US" sz="2000" b="1">
                <a:ea typeface="ヒラギノ角ゴ Pro W3" pitchFamily="-1" charset="-128"/>
                <a:cs typeface="ヒラギノ角ゴ Pro W3" pitchFamily="-1" charset="-128"/>
              </a:rPr>
              <a:t>      jellyfish gene</a:t>
            </a:r>
          </a:p>
        </p:txBody>
      </p:sp>
      <p:sp>
        <p:nvSpPr>
          <p:cNvPr id="21509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C9A28007-49C1-D04E-8128-BE4431DE2539}" type="slidenum">
              <a:rPr lang="en-US" smtClean="0">
                <a:latin typeface="Arial" pitchFamily="-1" charset="0"/>
                <a:ea typeface="Arial" pitchFamily="-1" charset="0"/>
                <a:cs typeface="Arial" pitchFamily="-1" charset="0"/>
              </a:rPr>
              <a:pPr/>
              <a:t>4</a:t>
            </a:fld>
            <a:endParaRPr lang="en-US" smtClean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2" descr="17_13Translation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4875" y="139700"/>
            <a:ext cx="4792663" cy="657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2836863" y="1657350"/>
            <a:ext cx="1335087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700" b="1">
                <a:ea typeface="ヒラギノ角ゴ Pro W3" pitchFamily="-1" charset="-128"/>
                <a:cs typeface="ヒラギノ角ゴ Pro W3" pitchFamily="-1" charset="-128"/>
              </a:rPr>
              <a:t>Polypeptide</a:t>
            </a:r>
          </a:p>
        </p:txBody>
      </p:sp>
      <p:sp>
        <p:nvSpPr>
          <p:cNvPr id="23556" name="Text Box 23"/>
          <p:cNvSpPr txBox="1">
            <a:spLocks noChangeArrowheads="1"/>
          </p:cNvSpPr>
          <p:nvPr/>
        </p:nvSpPr>
        <p:spPr bwMode="auto">
          <a:xfrm>
            <a:off x="4551363" y="3060700"/>
            <a:ext cx="1074737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800" b="1">
                <a:ea typeface="ヒラギノ角ゴ Pro W3" pitchFamily="-1" charset="-128"/>
                <a:cs typeface="ヒラギノ角ゴ Pro W3" pitchFamily="-1" charset="-128"/>
              </a:rPr>
              <a:t>Ribosome</a:t>
            </a:r>
          </a:p>
        </p:txBody>
      </p:sp>
      <p:sp>
        <p:nvSpPr>
          <p:cNvPr id="23557" name="Line 24"/>
          <p:cNvSpPr>
            <a:spLocks noChangeShapeType="1"/>
          </p:cNvSpPr>
          <p:nvPr/>
        </p:nvSpPr>
        <p:spPr bwMode="auto">
          <a:xfrm>
            <a:off x="3740150" y="1879600"/>
            <a:ext cx="114300" cy="336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8" name="Line 25"/>
          <p:cNvSpPr>
            <a:spLocks noChangeShapeType="1"/>
          </p:cNvSpPr>
          <p:nvPr/>
        </p:nvSpPr>
        <p:spPr bwMode="auto">
          <a:xfrm flipH="1">
            <a:off x="5048250" y="3282950"/>
            <a:ext cx="120650" cy="361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9" name="Text Box 26"/>
          <p:cNvSpPr txBox="1">
            <a:spLocks noChangeArrowheads="1"/>
          </p:cNvSpPr>
          <p:nvPr/>
        </p:nvSpPr>
        <p:spPr bwMode="auto">
          <a:xfrm>
            <a:off x="5891213" y="1460500"/>
            <a:ext cx="712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800" b="1">
                <a:ea typeface="ヒラギノ角ゴ Pro W3" pitchFamily="-1" charset="-128"/>
                <a:cs typeface="ヒラギノ角ゴ Pro W3" pitchFamily="-1" charset="-128"/>
              </a:rPr>
              <a:t>Amino</a:t>
            </a:r>
          </a:p>
          <a:p>
            <a:pPr>
              <a:lnSpc>
                <a:spcPct val="80000"/>
              </a:lnSpc>
            </a:pPr>
            <a:r>
              <a:rPr lang="en-US" sz="1800" b="1">
                <a:ea typeface="ヒラギノ角ゴ Pro W3" pitchFamily="-1" charset="-128"/>
                <a:cs typeface="ヒラギノ角ゴ Pro W3" pitchFamily="-1" charset="-128"/>
              </a:rPr>
              <a:t>acids</a:t>
            </a:r>
          </a:p>
        </p:txBody>
      </p:sp>
      <p:sp>
        <p:nvSpPr>
          <p:cNvPr id="23560" name="Line 27"/>
          <p:cNvSpPr>
            <a:spLocks noChangeShapeType="1"/>
          </p:cNvSpPr>
          <p:nvPr/>
        </p:nvSpPr>
        <p:spPr bwMode="auto">
          <a:xfrm flipV="1">
            <a:off x="5816600" y="1898650"/>
            <a:ext cx="238125" cy="2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1" name="Line 28"/>
          <p:cNvSpPr>
            <a:spLocks noChangeShapeType="1"/>
          </p:cNvSpPr>
          <p:nvPr/>
        </p:nvSpPr>
        <p:spPr bwMode="auto">
          <a:xfrm flipH="1">
            <a:off x="6000750" y="1901825"/>
            <a:ext cx="41275" cy="276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2" name="Text Box 29"/>
          <p:cNvSpPr txBox="1">
            <a:spLocks noChangeArrowheads="1"/>
          </p:cNvSpPr>
          <p:nvPr/>
        </p:nvSpPr>
        <p:spPr bwMode="auto">
          <a:xfrm>
            <a:off x="5738813" y="2381250"/>
            <a:ext cx="1220787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800" b="1">
                <a:ea typeface="ヒラギノ角ゴ Pro W3" pitchFamily="-1" charset="-128"/>
                <a:cs typeface="ヒラギノ角ゴ Pro W3" pitchFamily="-1" charset="-128"/>
              </a:rPr>
              <a:t>tRNA with</a:t>
            </a:r>
          </a:p>
          <a:p>
            <a:pPr>
              <a:lnSpc>
                <a:spcPct val="90000"/>
              </a:lnSpc>
            </a:pPr>
            <a:r>
              <a:rPr lang="en-US" sz="1800" b="1">
                <a:ea typeface="ヒラギノ角ゴ Pro W3" pitchFamily="-1" charset="-128"/>
                <a:cs typeface="ヒラギノ角ゴ Pro W3" pitchFamily="-1" charset="-128"/>
              </a:rPr>
              <a:t>amino acid</a:t>
            </a:r>
          </a:p>
          <a:p>
            <a:pPr>
              <a:lnSpc>
                <a:spcPct val="90000"/>
              </a:lnSpc>
            </a:pPr>
            <a:r>
              <a:rPr lang="en-US" sz="1800" b="1">
                <a:ea typeface="ヒラギノ角ゴ Pro W3" pitchFamily="-1" charset="-128"/>
                <a:cs typeface="ヒラギノ角ゴ Pro W3" pitchFamily="-1" charset="-128"/>
              </a:rPr>
              <a:t>attached</a:t>
            </a:r>
          </a:p>
        </p:txBody>
      </p:sp>
      <p:sp>
        <p:nvSpPr>
          <p:cNvPr id="23563" name="Line 30"/>
          <p:cNvSpPr>
            <a:spLocks noChangeShapeType="1"/>
          </p:cNvSpPr>
          <p:nvPr/>
        </p:nvSpPr>
        <p:spPr bwMode="auto">
          <a:xfrm>
            <a:off x="5251450" y="2076450"/>
            <a:ext cx="457200" cy="400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4" name="Text Box 32"/>
          <p:cNvSpPr txBox="1">
            <a:spLocks noChangeArrowheads="1"/>
          </p:cNvSpPr>
          <p:nvPr/>
        </p:nvSpPr>
        <p:spPr bwMode="auto">
          <a:xfrm>
            <a:off x="5757863" y="4476750"/>
            <a:ext cx="59848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800" b="1">
                <a:ea typeface="ヒラギノ角ゴ Pro W3" pitchFamily="-1" charset="-128"/>
                <a:cs typeface="ヒラギノ角ゴ Pro W3" pitchFamily="-1" charset="-128"/>
              </a:rPr>
              <a:t>tRNA</a:t>
            </a:r>
          </a:p>
        </p:txBody>
      </p:sp>
      <p:sp>
        <p:nvSpPr>
          <p:cNvPr id="23565" name="Line 33"/>
          <p:cNvSpPr>
            <a:spLocks noChangeShapeType="1"/>
          </p:cNvSpPr>
          <p:nvPr/>
        </p:nvSpPr>
        <p:spPr bwMode="auto">
          <a:xfrm>
            <a:off x="5429250" y="4610100"/>
            <a:ext cx="2984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6" name="Line 35"/>
          <p:cNvSpPr>
            <a:spLocks noChangeShapeType="1"/>
          </p:cNvSpPr>
          <p:nvPr/>
        </p:nvSpPr>
        <p:spPr bwMode="auto">
          <a:xfrm>
            <a:off x="5429250" y="4610100"/>
            <a:ext cx="279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7" name="Text Box 37"/>
          <p:cNvSpPr txBox="1">
            <a:spLocks noChangeArrowheads="1"/>
          </p:cNvSpPr>
          <p:nvPr/>
        </p:nvSpPr>
        <p:spPr bwMode="auto">
          <a:xfrm>
            <a:off x="5668963" y="4991100"/>
            <a:ext cx="113823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800" b="1">
                <a:ea typeface="ヒラギノ角ゴ Pro W3" pitchFamily="-1" charset="-128"/>
                <a:cs typeface="ヒラギノ角ゴ Pro W3" pitchFamily="-1" charset="-128"/>
              </a:rPr>
              <a:t>Anticodon</a:t>
            </a:r>
          </a:p>
        </p:txBody>
      </p:sp>
      <p:sp>
        <p:nvSpPr>
          <p:cNvPr id="23568" name="Line 38"/>
          <p:cNvSpPr>
            <a:spLocks noChangeShapeType="1"/>
          </p:cNvSpPr>
          <p:nvPr/>
        </p:nvSpPr>
        <p:spPr bwMode="auto">
          <a:xfrm>
            <a:off x="5105400" y="5118100"/>
            <a:ext cx="5524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9" name="Text Box 39"/>
          <p:cNvSpPr txBox="1">
            <a:spLocks noChangeArrowheads="1"/>
          </p:cNvSpPr>
          <p:nvPr/>
        </p:nvSpPr>
        <p:spPr bwMode="auto">
          <a:xfrm rot="-2728398">
            <a:off x="3993356" y="3282157"/>
            <a:ext cx="37623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  <a:ea typeface="ヒラギノ角ゴ Pro W3" pitchFamily="-1" charset="-128"/>
                <a:cs typeface="ヒラギノ角ゴ Pro W3" pitchFamily="-1" charset="-128"/>
              </a:rPr>
              <a:t>Trp</a:t>
            </a:r>
          </a:p>
        </p:txBody>
      </p:sp>
      <p:sp>
        <p:nvSpPr>
          <p:cNvPr id="23570" name="Text Box 40"/>
          <p:cNvSpPr txBox="1">
            <a:spLocks noChangeArrowheads="1"/>
          </p:cNvSpPr>
          <p:nvPr/>
        </p:nvSpPr>
        <p:spPr bwMode="auto">
          <a:xfrm rot="-1092549">
            <a:off x="4291013" y="3714750"/>
            <a:ext cx="37623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  <a:ea typeface="ヒラギノ角ゴ Pro W3" pitchFamily="-1" charset="-128"/>
                <a:cs typeface="ヒラギノ角ゴ Pro W3" pitchFamily="-1" charset="-128"/>
              </a:rPr>
              <a:t>Phe</a:t>
            </a:r>
          </a:p>
        </p:txBody>
      </p:sp>
      <p:sp>
        <p:nvSpPr>
          <p:cNvPr id="23571" name="Text Box 41"/>
          <p:cNvSpPr txBox="1">
            <a:spLocks noChangeArrowheads="1"/>
          </p:cNvSpPr>
          <p:nvPr/>
        </p:nvSpPr>
        <p:spPr bwMode="auto">
          <a:xfrm rot="-130776">
            <a:off x="5840413" y="3765550"/>
            <a:ext cx="37623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  <a:ea typeface="ヒラギノ角ゴ Pro W3" pitchFamily="-1" charset="-128"/>
                <a:cs typeface="ヒラギノ角ゴ Pro W3" pitchFamily="-1" charset="-128"/>
              </a:rPr>
              <a:t>Gly</a:t>
            </a:r>
          </a:p>
        </p:txBody>
      </p:sp>
      <p:sp>
        <p:nvSpPr>
          <p:cNvPr id="23572" name="Text Box 44"/>
          <p:cNvSpPr txBox="1">
            <a:spLocks noChangeArrowheads="1"/>
          </p:cNvSpPr>
          <p:nvPr/>
        </p:nvSpPr>
        <p:spPr bwMode="auto">
          <a:xfrm>
            <a:off x="3890963" y="5873750"/>
            <a:ext cx="871537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800" b="1">
                <a:solidFill>
                  <a:schemeClr val="bg1"/>
                </a:solidFill>
                <a:ea typeface="ヒラギノ角ゴ Pro W3" pitchFamily="-1" charset="-128"/>
                <a:cs typeface="ヒラギノ角ゴ Pro W3" pitchFamily="-1" charset="-128"/>
              </a:rPr>
              <a:t>Codons</a:t>
            </a:r>
          </a:p>
        </p:txBody>
      </p:sp>
      <p:sp>
        <p:nvSpPr>
          <p:cNvPr id="23573" name="Text Box 45"/>
          <p:cNvSpPr txBox="1">
            <a:spLocks noChangeArrowheads="1"/>
          </p:cNvSpPr>
          <p:nvPr/>
        </p:nvSpPr>
        <p:spPr bwMode="auto">
          <a:xfrm>
            <a:off x="6164263" y="5943600"/>
            <a:ext cx="192087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800" b="1">
                <a:ea typeface="ヒラギノ角ゴ Pro W3" pitchFamily="-1" charset="-128"/>
                <a:cs typeface="ヒラギノ角ゴ Pro W3" pitchFamily="-1" charset="-128"/>
              </a:rPr>
              <a:t>3</a:t>
            </a:r>
            <a:r>
              <a:rPr lang="en-US" sz="1800" b="1">
                <a:ea typeface="ヒラギノ角ゴ Pro W3" pitchFamily="-1" charset="-128"/>
                <a:cs typeface="ヒラギノ角ゴ Pro W3" pitchFamily="-1" charset="-128"/>
                <a:sym typeface="Symbol" pitchFamily="-1" charset="2"/>
              </a:rPr>
              <a:t></a:t>
            </a:r>
            <a:endParaRPr lang="en-US" sz="1800" b="1"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23574" name="Text Box 46"/>
          <p:cNvSpPr txBox="1">
            <a:spLocks noChangeArrowheads="1"/>
          </p:cNvSpPr>
          <p:nvPr/>
        </p:nvSpPr>
        <p:spPr bwMode="auto">
          <a:xfrm>
            <a:off x="2335213" y="5899150"/>
            <a:ext cx="192087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800" b="1">
                <a:ea typeface="ヒラギノ角ゴ Pro W3" pitchFamily="-1" charset="-128"/>
                <a:cs typeface="ヒラギノ角ゴ Pro W3" pitchFamily="-1" charset="-128"/>
              </a:rPr>
              <a:t>5</a:t>
            </a:r>
            <a:r>
              <a:rPr lang="en-US" sz="1800" b="1">
                <a:ea typeface="ヒラギノ角ゴ Pro W3" pitchFamily="-1" charset="-128"/>
                <a:cs typeface="ヒラギノ角ゴ Pro W3" pitchFamily="-1" charset="-128"/>
                <a:sym typeface="Symbol" pitchFamily="-1" charset="2"/>
              </a:rPr>
              <a:t></a:t>
            </a:r>
            <a:endParaRPr lang="en-US" sz="1800" b="1"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23575" name="Text Box 47"/>
          <p:cNvSpPr txBox="1">
            <a:spLocks noChangeArrowheads="1"/>
          </p:cNvSpPr>
          <p:nvPr/>
        </p:nvSpPr>
        <p:spPr bwMode="auto">
          <a:xfrm>
            <a:off x="2773363" y="6324600"/>
            <a:ext cx="712787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800" b="1">
                <a:ea typeface="ヒラギノ角ゴ Pro W3" pitchFamily="-1" charset="-128"/>
                <a:cs typeface="ヒラギノ角ゴ Pro W3" pitchFamily="-1" charset="-128"/>
              </a:rPr>
              <a:t>mRNA</a:t>
            </a:r>
          </a:p>
        </p:txBody>
      </p:sp>
      <p:sp>
        <p:nvSpPr>
          <p:cNvPr id="23576" name="Line 48"/>
          <p:cNvSpPr>
            <a:spLocks noChangeShapeType="1"/>
          </p:cNvSpPr>
          <p:nvPr/>
        </p:nvSpPr>
        <p:spPr bwMode="auto">
          <a:xfrm>
            <a:off x="2736850" y="5854700"/>
            <a:ext cx="342900" cy="444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7" name="AutoShape 49"/>
          <p:cNvSpPr>
            <a:spLocks/>
          </p:cNvSpPr>
          <p:nvPr/>
        </p:nvSpPr>
        <p:spPr bwMode="auto">
          <a:xfrm rot="-5400000">
            <a:off x="3810000" y="5581650"/>
            <a:ext cx="127000" cy="381000"/>
          </a:xfrm>
          <a:prstGeom prst="lef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8" name="AutoShape 50"/>
          <p:cNvSpPr>
            <a:spLocks/>
          </p:cNvSpPr>
          <p:nvPr/>
        </p:nvSpPr>
        <p:spPr bwMode="auto">
          <a:xfrm rot="-5400000">
            <a:off x="4254500" y="5594350"/>
            <a:ext cx="127000" cy="381000"/>
          </a:xfrm>
          <a:prstGeom prst="lef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9" name="AutoShape 51"/>
          <p:cNvSpPr>
            <a:spLocks/>
          </p:cNvSpPr>
          <p:nvPr/>
        </p:nvSpPr>
        <p:spPr bwMode="auto">
          <a:xfrm rot="-5400000">
            <a:off x="4718050" y="5588000"/>
            <a:ext cx="127000" cy="381000"/>
          </a:xfrm>
          <a:prstGeom prst="lef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80" name="Slide Number Placeholder 28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CE1BCFEF-43F2-264D-BDFC-32F9517BBD6E}" type="slidenum">
              <a:rPr lang="en-US" smtClean="0">
                <a:latin typeface="Arial" pitchFamily="-1" charset="0"/>
                <a:ea typeface="Arial" pitchFamily="-1" charset="0"/>
                <a:cs typeface="Arial" pitchFamily="-1" charset="0"/>
              </a:rPr>
              <a:pPr/>
              <a:t>5</a:t>
            </a:fld>
            <a:endParaRPr lang="en-US" smtClean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2" descr="17_18TranslationElong_4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5988" y="139700"/>
            <a:ext cx="7310437" cy="657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2790825" y="314325"/>
            <a:ext cx="122237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400" b="1">
                <a:ea typeface="ヒラギノ角ゴ Pro W3" pitchFamily="-1" charset="-128"/>
                <a:cs typeface="ヒラギノ角ゴ Pro W3" pitchFamily="-1" charset="-128"/>
              </a:rPr>
              <a:t>Amino end</a:t>
            </a:r>
          </a:p>
          <a:p>
            <a:pPr>
              <a:lnSpc>
                <a:spcPct val="90000"/>
              </a:lnSpc>
            </a:pPr>
            <a:r>
              <a:rPr lang="en-US" sz="1400" b="1">
                <a:ea typeface="ヒラギノ角ゴ Pro W3" pitchFamily="-1" charset="-128"/>
                <a:cs typeface="ヒラギノ角ゴ Pro W3" pitchFamily="-1" charset="-128"/>
              </a:rPr>
              <a:t>of polypeptide</a:t>
            </a:r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3190875" y="1438275"/>
            <a:ext cx="574675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400" b="1">
                <a:ea typeface="ヒラギノ角ゴ Pro W3" pitchFamily="-1" charset="-128"/>
                <a:cs typeface="ヒラギノ角ゴ Pro W3" pitchFamily="-1" charset="-128"/>
              </a:rPr>
              <a:t>mRNA</a:t>
            </a:r>
          </a:p>
        </p:txBody>
      </p:sp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3451225" y="1876425"/>
            <a:ext cx="180975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400" b="1">
                <a:ea typeface="ヒラギノ角ゴ Pro W3" pitchFamily="-1" charset="-128"/>
                <a:cs typeface="ヒラギノ角ゴ Pro W3" pitchFamily="-1" charset="-128"/>
              </a:rPr>
              <a:t>5</a:t>
            </a:r>
            <a:r>
              <a:rPr lang="en-US" sz="1400" b="1">
                <a:ea typeface="ヒラギノ角ゴ Pro W3" pitchFamily="-1" charset="-128"/>
                <a:cs typeface="ヒラギノ角ゴ Pro W3" pitchFamily="-1" charset="-128"/>
                <a:sym typeface="Symbol" pitchFamily="-1" charset="2"/>
              </a:rPr>
              <a:t></a:t>
            </a:r>
            <a:endParaRPr lang="en-US" sz="1400" b="1"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25606" name="Text Box 7"/>
          <p:cNvSpPr txBox="1">
            <a:spLocks noChangeArrowheads="1"/>
          </p:cNvSpPr>
          <p:nvPr/>
        </p:nvSpPr>
        <p:spPr bwMode="auto">
          <a:xfrm>
            <a:off x="5730875" y="1285875"/>
            <a:ext cx="180975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400" b="1">
                <a:ea typeface="ヒラギノ角ゴ Pro W3" pitchFamily="-1" charset="-128"/>
                <a:cs typeface="ヒラギノ角ゴ Pro W3" pitchFamily="-1" charset="-128"/>
              </a:rPr>
              <a:t>3</a:t>
            </a:r>
            <a:r>
              <a:rPr lang="en-US" sz="1400" b="1">
                <a:ea typeface="ヒラギノ角ゴ Pro W3" pitchFamily="-1" charset="-128"/>
                <a:cs typeface="ヒラギノ角ゴ Pro W3" pitchFamily="-1" charset="-128"/>
                <a:sym typeface="Symbol" pitchFamily="-1" charset="2"/>
              </a:rPr>
              <a:t></a:t>
            </a:r>
            <a:endParaRPr lang="en-US" sz="1400" b="1"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25607" name="Text Box 8"/>
          <p:cNvSpPr txBox="1">
            <a:spLocks noChangeArrowheads="1"/>
          </p:cNvSpPr>
          <p:nvPr/>
        </p:nvSpPr>
        <p:spPr bwMode="auto">
          <a:xfrm>
            <a:off x="4270375" y="1203325"/>
            <a:ext cx="136525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400" b="1">
                <a:solidFill>
                  <a:schemeClr val="bg1"/>
                </a:solidFill>
                <a:ea typeface="ヒラギノ角ゴ Pro W3" pitchFamily="-1" charset="-128"/>
                <a:cs typeface="ヒラギノ角ゴ Pro W3" pitchFamily="-1" charset="-128"/>
              </a:rPr>
              <a:t>E</a:t>
            </a:r>
          </a:p>
        </p:txBody>
      </p:sp>
      <p:sp>
        <p:nvSpPr>
          <p:cNvPr id="25608" name="Text Box 9"/>
          <p:cNvSpPr txBox="1">
            <a:spLocks noChangeArrowheads="1"/>
          </p:cNvSpPr>
          <p:nvPr/>
        </p:nvSpPr>
        <p:spPr bwMode="auto">
          <a:xfrm>
            <a:off x="4435475" y="1743075"/>
            <a:ext cx="2571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70000"/>
              </a:lnSpc>
            </a:pPr>
            <a:r>
              <a:rPr lang="en-US" sz="1200" b="1">
                <a:solidFill>
                  <a:schemeClr val="bg1"/>
                </a:solidFill>
                <a:ea typeface="ヒラギノ角ゴ Pro W3" pitchFamily="-1" charset="-128"/>
                <a:cs typeface="ヒラギノ角ゴ Pro W3" pitchFamily="-1" charset="-128"/>
              </a:rPr>
              <a:t>P</a:t>
            </a:r>
          </a:p>
          <a:p>
            <a:pPr algn="ctr">
              <a:lnSpc>
                <a:spcPct val="70000"/>
              </a:lnSpc>
            </a:pPr>
            <a:r>
              <a:rPr lang="en-US" sz="1200" b="1">
                <a:solidFill>
                  <a:schemeClr val="bg1"/>
                </a:solidFill>
                <a:ea typeface="ヒラギノ角ゴ Pro W3" pitchFamily="-1" charset="-128"/>
                <a:cs typeface="ヒラギノ角ゴ Pro W3" pitchFamily="-1" charset="-128"/>
              </a:rPr>
              <a:t>site</a:t>
            </a:r>
          </a:p>
        </p:txBody>
      </p:sp>
      <p:sp>
        <p:nvSpPr>
          <p:cNvPr id="25609" name="Text Box 10"/>
          <p:cNvSpPr txBox="1">
            <a:spLocks noChangeArrowheads="1"/>
          </p:cNvSpPr>
          <p:nvPr/>
        </p:nvSpPr>
        <p:spPr bwMode="auto">
          <a:xfrm>
            <a:off x="4765675" y="1755775"/>
            <a:ext cx="2571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70000"/>
              </a:lnSpc>
            </a:pPr>
            <a:r>
              <a:rPr lang="en-US" sz="1200" b="1">
                <a:solidFill>
                  <a:schemeClr val="bg1"/>
                </a:solidFill>
                <a:ea typeface="ヒラギノ角ゴ Pro W3" pitchFamily="-1" charset="-128"/>
                <a:cs typeface="ヒラギノ角ゴ Pro W3" pitchFamily="-1" charset="-128"/>
              </a:rPr>
              <a:t>A</a:t>
            </a:r>
          </a:p>
          <a:p>
            <a:pPr algn="ctr">
              <a:lnSpc>
                <a:spcPct val="70000"/>
              </a:lnSpc>
            </a:pPr>
            <a:r>
              <a:rPr lang="en-US" sz="1200" b="1">
                <a:solidFill>
                  <a:schemeClr val="bg1"/>
                </a:solidFill>
                <a:ea typeface="ヒラギノ角ゴ Pro W3" pitchFamily="-1" charset="-128"/>
                <a:cs typeface="ヒラギノ角ゴ Pro W3" pitchFamily="-1" charset="-128"/>
              </a:rPr>
              <a:t>site</a:t>
            </a:r>
          </a:p>
        </p:txBody>
      </p:sp>
      <p:sp>
        <p:nvSpPr>
          <p:cNvPr id="25610" name="Text Box 11"/>
          <p:cNvSpPr txBox="1">
            <a:spLocks noChangeArrowheads="1"/>
          </p:cNvSpPr>
          <p:nvPr/>
        </p:nvSpPr>
        <p:spPr bwMode="auto">
          <a:xfrm>
            <a:off x="5813425" y="2066925"/>
            <a:ext cx="307975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100" b="1">
                <a:ea typeface="ヒラギノ角ゴ Pro W3" pitchFamily="-1" charset="-128"/>
                <a:cs typeface="ヒラギノ角ゴ Pro W3" pitchFamily="-1" charset="-128"/>
              </a:rPr>
              <a:t>GTP</a:t>
            </a:r>
          </a:p>
        </p:txBody>
      </p:sp>
      <p:sp>
        <p:nvSpPr>
          <p:cNvPr id="25611" name="Text Box 12"/>
          <p:cNvSpPr txBox="1">
            <a:spLocks noChangeArrowheads="1"/>
          </p:cNvSpPr>
          <p:nvPr/>
        </p:nvSpPr>
        <p:spPr bwMode="auto">
          <a:xfrm>
            <a:off x="5984875" y="2327275"/>
            <a:ext cx="441325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500" b="1">
                <a:ea typeface="ヒラギノ角ゴ Pro W3" pitchFamily="-1" charset="-128"/>
                <a:cs typeface="ヒラギノ角ゴ Pro W3" pitchFamily="-1" charset="-128"/>
              </a:rPr>
              <a:t>GDP</a:t>
            </a:r>
            <a:endParaRPr lang="en-US" sz="1100" b="1"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25612" name="Text Box 13"/>
          <p:cNvSpPr txBox="1">
            <a:spLocks noChangeArrowheads="1"/>
          </p:cNvSpPr>
          <p:nvPr/>
        </p:nvSpPr>
        <p:spPr bwMode="auto">
          <a:xfrm>
            <a:off x="6689725" y="3419475"/>
            <a:ext cx="136525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400" b="1">
                <a:solidFill>
                  <a:schemeClr val="bg1"/>
                </a:solidFill>
                <a:ea typeface="ヒラギノ角ゴ Pro W3" pitchFamily="-1" charset="-128"/>
                <a:cs typeface="ヒラギノ角ゴ Pro W3" pitchFamily="-1" charset="-128"/>
              </a:rPr>
              <a:t>E</a:t>
            </a:r>
          </a:p>
        </p:txBody>
      </p:sp>
      <p:sp>
        <p:nvSpPr>
          <p:cNvPr id="25613" name="Text Box 14"/>
          <p:cNvSpPr txBox="1">
            <a:spLocks noChangeArrowheads="1"/>
          </p:cNvSpPr>
          <p:nvPr/>
        </p:nvSpPr>
        <p:spPr bwMode="auto">
          <a:xfrm>
            <a:off x="6937375" y="3975100"/>
            <a:ext cx="136525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400" b="1">
                <a:solidFill>
                  <a:schemeClr val="bg1"/>
                </a:solidFill>
                <a:ea typeface="ヒラギノ角ゴ Pro W3" pitchFamily="-1" charset="-128"/>
                <a:cs typeface="ヒラギノ角ゴ Pro W3" pitchFamily="-1" charset="-128"/>
              </a:rPr>
              <a:t>P</a:t>
            </a:r>
          </a:p>
        </p:txBody>
      </p:sp>
      <p:sp>
        <p:nvSpPr>
          <p:cNvPr id="25614" name="Text Box 15"/>
          <p:cNvSpPr txBox="1">
            <a:spLocks noChangeArrowheads="1"/>
          </p:cNvSpPr>
          <p:nvPr/>
        </p:nvSpPr>
        <p:spPr bwMode="auto">
          <a:xfrm>
            <a:off x="7204075" y="3971925"/>
            <a:ext cx="136525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400" b="1">
                <a:solidFill>
                  <a:schemeClr val="bg1"/>
                </a:solidFill>
                <a:ea typeface="ヒラギノ角ゴ Pro W3" pitchFamily="-1" charset="-128"/>
                <a:cs typeface="ヒラギノ角ゴ Pro W3" pitchFamily="-1" charset="-128"/>
              </a:rPr>
              <a:t>A</a:t>
            </a:r>
          </a:p>
        </p:txBody>
      </p:sp>
      <p:sp>
        <p:nvSpPr>
          <p:cNvPr id="25615" name="Text Box 16"/>
          <p:cNvSpPr txBox="1">
            <a:spLocks noChangeArrowheads="1"/>
          </p:cNvSpPr>
          <p:nvPr/>
        </p:nvSpPr>
        <p:spPr bwMode="auto">
          <a:xfrm>
            <a:off x="4359275" y="5635625"/>
            <a:ext cx="136525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400" b="1">
                <a:solidFill>
                  <a:schemeClr val="bg1"/>
                </a:solidFill>
                <a:ea typeface="ヒラギノ角ゴ Pro W3" pitchFamily="-1" charset="-128"/>
                <a:cs typeface="ヒラギノ角ゴ Pro W3" pitchFamily="-1" charset="-128"/>
              </a:rPr>
              <a:t>E</a:t>
            </a:r>
          </a:p>
        </p:txBody>
      </p:sp>
      <p:sp>
        <p:nvSpPr>
          <p:cNvPr id="25616" name="Text Box 17"/>
          <p:cNvSpPr txBox="1">
            <a:spLocks noChangeArrowheads="1"/>
          </p:cNvSpPr>
          <p:nvPr/>
        </p:nvSpPr>
        <p:spPr bwMode="auto">
          <a:xfrm>
            <a:off x="4619625" y="6194425"/>
            <a:ext cx="136525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400" b="1">
                <a:solidFill>
                  <a:schemeClr val="bg1"/>
                </a:solidFill>
                <a:ea typeface="ヒラギノ角ゴ Pro W3" pitchFamily="-1" charset="-128"/>
                <a:cs typeface="ヒラギノ角ゴ Pro W3" pitchFamily="-1" charset="-128"/>
              </a:rPr>
              <a:t>P</a:t>
            </a:r>
          </a:p>
        </p:txBody>
      </p:sp>
      <p:sp>
        <p:nvSpPr>
          <p:cNvPr id="25617" name="Text Box 18"/>
          <p:cNvSpPr txBox="1">
            <a:spLocks noChangeArrowheads="1"/>
          </p:cNvSpPr>
          <p:nvPr/>
        </p:nvSpPr>
        <p:spPr bwMode="auto">
          <a:xfrm>
            <a:off x="4879975" y="6194425"/>
            <a:ext cx="136525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400" b="1">
                <a:solidFill>
                  <a:schemeClr val="bg1"/>
                </a:solidFill>
                <a:ea typeface="ヒラギノ角ゴ Pro W3" pitchFamily="-1" charset="-128"/>
                <a:cs typeface="ヒラギノ角ゴ Pro W3" pitchFamily="-1" charset="-128"/>
              </a:rPr>
              <a:t>A</a:t>
            </a:r>
          </a:p>
        </p:txBody>
      </p:sp>
      <p:sp>
        <p:nvSpPr>
          <p:cNvPr id="25618" name="Text Box 20"/>
          <p:cNvSpPr txBox="1">
            <a:spLocks noChangeArrowheads="1"/>
          </p:cNvSpPr>
          <p:nvPr/>
        </p:nvSpPr>
        <p:spPr bwMode="auto">
          <a:xfrm>
            <a:off x="3305175" y="4645025"/>
            <a:ext cx="441325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500" b="1">
                <a:ea typeface="ヒラギノ角ゴ Pro W3" pitchFamily="-1" charset="-128"/>
                <a:cs typeface="ヒラギノ角ゴ Pro W3" pitchFamily="-1" charset="-128"/>
              </a:rPr>
              <a:t>GDP</a:t>
            </a:r>
            <a:endParaRPr lang="en-US" sz="1100" b="1"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25619" name="Text Box 21"/>
          <p:cNvSpPr txBox="1">
            <a:spLocks noChangeArrowheads="1"/>
          </p:cNvSpPr>
          <p:nvPr/>
        </p:nvSpPr>
        <p:spPr bwMode="auto">
          <a:xfrm>
            <a:off x="3603625" y="4937125"/>
            <a:ext cx="307975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100" b="1">
                <a:ea typeface="ヒラギノ角ゴ Pro W3" pitchFamily="-1" charset="-128"/>
                <a:cs typeface="ヒラギノ角ゴ Pro W3" pitchFamily="-1" charset="-128"/>
              </a:rPr>
              <a:t>GTP</a:t>
            </a:r>
          </a:p>
        </p:txBody>
      </p:sp>
      <p:sp>
        <p:nvSpPr>
          <p:cNvPr id="25620" name="Text Box 25"/>
          <p:cNvSpPr txBox="1">
            <a:spLocks noChangeArrowheads="1"/>
          </p:cNvSpPr>
          <p:nvPr/>
        </p:nvSpPr>
        <p:spPr bwMode="auto">
          <a:xfrm>
            <a:off x="1076325" y="1787525"/>
            <a:ext cx="181927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400" b="1">
                <a:ea typeface="ヒラギノ角ゴ Pro W3" pitchFamily="-1" charset="-128"/>
                <a:cs typeface="ヒラギノ角ゴ Pro W3" pitchFamily="-1" charset="-128"/>
              </a:rPr>
              <a:t>Ribosome ready for</a:t>
            </a:r>
          </a:p>
          <a:p>
            <a:pPr>
              <a:lnSpc>
                <a:spcPct val="90000"/>
              </a:lnSpc>
            </a:pPr>
            <a:r>
              <a:rPr lang="en-US" sz="1400" b="1">
                <a:ea typeface="ヒラギノ角ゴ Pro W3" pitchFamily="-1" charset="-128"/>
                <a:cs typeface="ヒラギノ角ゴ Pro W3" pitchFamily="-1" charset="-128"/>
              </a:rPr>
              <a:t>next aminoacyl tRNA</a:t>
            </a:r>
          </a:p>
        </p:txBody>
      </p:sp>
      <p:sp>
        <p:nvSpPr>
          <p:cNvPr id="25621" name="Text Box 28"/>
          <p:cNvSpPr txBox="1">
            <a:spLocks noChangeArrowheads="1"/>
          </p:cNvSpPr>
          <p:nvPr/>
        </p:nvSpPr>
        <p:spPr bwMode="auto">
          <a:xfrm>
            <a:off x="2187575" y="3400425"/>
            <a:ext cx="136525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400" b="1">
                <a:solidFill>
                  <a:schemeClr val="bg1"/>
                </a:solidFill>
                <a:ea typeface="ヒラギノ角ゴ Pro W3" pitchFamily="-1" charset="-128"/>
                <a:cs typeface="ヒラギノ角ゴ Pro W3" pitchFamily="-1" charset="-128"/>
              </a:rPr>
              <a:t>E</a:t>
            </a:r>
          </a:p>
        </p:txBody>
      </p:sp>
      <p:sp>
        <p:nvSpPr>
          <p:cNvPr id="25622" name="Text Box 29"/>
          <p:cNvSpPr txBox="1">
            <a:spLocks noChangeArrowheads="1"/>
          </p:cNvSpPr>
          <p:nvPr/>
        </p:nvSpPr>
        <p:spPr bwMode="auto">
          <a:xfrm>
            <a:off x="2447925" y="3946525"/>
            <a:ext cx="136525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400" b="1">
                <a:solidFill>
                  <a:schemeClr val="bg1"/>
                </a:solidFill>
                <a:ea typeface="ヒラギノ角ゴ Pro W3" pitchFamily="-1" charset="-128"/>
                <a:cs typeface="ヒラギノ角ゴ Pro W3" pitchFamily="-1" charset="-128"/>
              </a:rPr>
              <a:t>P</a:t>
            </a:r>
          </a:p>
        </p:txBody>
      </p:sp>
      <p:sp>
        <p:nvSpPr>
          <p:cNvPr id="25623" name="Text Box 30"/>
          <p:cNvSpPr txBox="1">
            <a:spLocks noChangeArrowheads="1"/>
          </p:cNvSpPr>
          <p:nvPr/>
        </p:nvSpPr>
        <p:spPr bwMode="auto">
          <a:xfrm>
            <a:off x="2708275" y="3949700"/>
            <a:ext cx="136525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400" b="1">
                <a:solidFill>
                  <a:schemeClr val="bg1"/>
                </a:solidFill>
                <a:ea typeface="ヒラギノ角ゴ Pro W3" pitchFamily="-1" charset="-128"/>
                <a:cs typeface="ヒラギノ角ゴ Pro W3" pitchFamily="-1" charset="-128"/>
              </a:rPr>
              <a:t>A</a:t>
            </a:r>
          </a:p>
        </p:txBody>
      </p:sp>
      <p:sp>
        <p:nvSpPr>
          <p:cNvPr id="25624" name="Slide Number Placeholder 2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D3419D8-E54F-2B41-B731-B40152B273D1}" type="slidenum">
              <a:rPr lang="en-US" smtClean="0">
                <a:latin typeface="Arial" pitchFamily="-1" charset="0"/>
                <a:ea typeface="Arial" pitchFamily="-1" charset="0"/>
                <a:cs typeface="Arial" pitchFamily="-1" charset="0"/>
              </a:rPr>
              <a:pPr/>
              <a:t>6</a:t>
            </a:fld>
            <a:endParaRPr lang="en-US" smtClean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0" descr="17_19TranslationTerm_3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8" y="2028825"/>
            <a:ext cx="8542337" cy="279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2060575" y="2219325"/>
            <a:ext cx="89217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800" b="1">
                <a:ea typeface="ヒラギノ角ゴ Pro W3" pitchFamily="-1" charset="-128"/>
                <a:cs typeface="ヒラギノ角ゴ Pro W3" pitchFamily="-1" charset="-128"/>
              </a:rPr>
              <a:t>Release</a:t>
            </a:r>
          </a:p>
          <a:p>
            <a:pPr>
              <a:lnSpc>
                <a:spcPct val="80000"/>
              </a:lnSpc>
            </a:pPr>
            <a:r>
              <a:rPr lang="en-US" sz="1800" b="1">
                <a:ea typeface="ヒラギノ角ゴ Pro W3" pitchFamily="-1" charset="-128"/>
                <a:cs typeface="ヒラギノ角ゴ Pro W3" pitchFamily="-1" charset="-128"/>
              </a:rPr>
              <a:t>factor</a:t>
            </a:r>
          </a:p>
        </p:txBody>
      </p:sp>
      <p:sp>
        <p:nvSpPr>
          <p:cNvPr id="27652" name="Line 5"/>
          <p:cNvSpPr>
            <a:spLocks noChangeShapeType="1"/>
          </p:cNvSpPr>
          <p:nvPr/>
        </p:nvSpPr>
        <p:spPr bwMode="auto">
          <a:xfrm flipV="1">
            <a:off x="1784350" y="2686050"/>
            <a:ext cx="387350" cy="527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2695575" y="3444875"/>
            <a:ext cx="19367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800" b="1">
                <a:ea typeface="ヒラギノ角ゴ Pro W3" pitchFamily="-1" charset="-128"/>
                <a:cs typeface="ヒラギノ角ゴ Pro W3" pitchFamily="-1" charset="-128"/>
              </a:rPr>
              <a:t>3</a:t>
            </a:r>
            <a:r>
              <a:rPr lang="en-US" sz="1800" b="1">
                <a:ea typeface="ヒラギノ角ゴ Pro W3" pitchFamily="-1" charset="-128"/>
                <a:cs typeface="ヒラギノ角ゴ Pro W3" pitchFamily="-1" charset="-128"/>
                <a:sym typeface="Symbol" pitchFamily="-1" charset="2"/>
              </a:rPr>
              <a:t></a:t>
            </a:r>
            <a:endParaRPr lang="en-US" sz="1800" b="1"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27654" name="Text Box 7"/>
          <p:cNvSpPr txBox="1">
            <a:spLocks noChangeArrowheads="1"/>
          </p:cNvSpPr>
          <p:nvPr/>
        </p:nvSpPr>
        <p:spPr bwMode="auto">
          <a:xfrm>
            <a:off x="320675" y="3857625"/>
            <a:ext cx="19367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800" b="1">
                <a:ea typeface="ヒラギノ角ゴ Pro W3" pitchFamily="-1" charset="-128"/>
                <a:cs typeface="ヒラギノ角ゴ Pro W3" pitchFamily="-1" charset="-128"/>
              </a:rPr>
              <a:t>5</a:t>
            </a:r>
            <a:r>
              <a:rPr lang="en-US" sz="1800" b="1">
                <a:ea typeface="ヒラギノ角ゴ Pro W3" pitchFamily="-1" charset="-128"/>
                <a:cs typeface="ヒラギノ角ゴ Pro W3" pitchFamily="-1" charset="-128"/>
                <a:sym typeface="Symbol" pitchFamily="-1" charset="2"/>
              </a:rPr>
              <a:t></a:t>
            </a:r>
            <a:endParaRPr lang="en-US" sz="1800" b="1"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27655" name="Text Box 8"/>
          <p:cNvSpPr txBox="1">
            <a:spLocks noChangeArrowheads="1"/>
          </p:cNvSpPr>
          <p:nvPr/>
        </p:nvSpPr>
        <p:spPr bwMode="auto">
          <a:xfrm>
            <a:off x="1343025" y="4143375"/>
            <a:ext cx="22256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800" b="1">
                <a:ea typeface="ヒラギノ角ゴ Pro W3" pitchFamily="-1" charset="-128"/>
                <a:cs typeface="ヒラギノ角ゴ Pro W3" pitchFamily="-1" charset="-128"/>
              </a:rPr>
              <a:t>Stop codon</a:t>
            </a:r>
          </a:p>
          <a:p>
            <a:pPr>
              <a:lnSpc>
                <a:spcPct val="90000"/>
              </a:lnSpc>
            </a:pPr>
            <a:r>
              <a:rPr lang="en-US" sz="1800" b="1">
                <a:ea typeface="ヒラギノ角ゴ Pro W3" pitchFamily="-1" charset="-128"/>
                <a:cs typeface="ヒラギノ角ゴ Pro W3" pitchFamily="-1" charset="-128"/>
              </a:rPr>
              <a:t>(UAG, UAA, or UGA)</a:t>
            </a:r>
          </a:p>
        </p:txBody>
      </p:sp>
      <p:sp>
        <p:nvSpPr>
          <p:cNvPr id="27656" name="Line 9"/>
          <p:cNvSpPr>
            <a:spLocks noChangeShapeType="1"/>
          </p:cNvSpPr>
          <p:nvPr/>
        </p:nvSpPr>
        <p:spPr bwMode="auto">
          <a:xfrm>
            <a:off x="1752600" y="3905250"/>
            <a:ext cx="0" cy="273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7" name="AutoShape 10"/>
          <p:cNvSpPr>
            <a:spLocks/>
          </p:cNvSpPr>
          <p:nvPr/>
        </p:nvSpPr>
        <p:spPr bwMode="auto">
          <a:xfrm rot="-5282467">
            <a:off x="1689100" y="3733800"/>
            <a:ext cx="127000" cy="260350"/>
          </a:xfrm>
          <a:prstGeom prst="leftBrace">
            <a:avLst>
              <a:gd name="adj1" fmla="val 1708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8" name="Text Box 11"/>
          <p:cNvSpPr txBox="1">
            <a:spLocks noChangeArrowheads="1"/>
          </p:cNvSpPr>
          <p:nvPr/>
        </p:nvSpPr>
        <p:spPr bwMode="auto">
          <a:xfrm>
            <a:off x="3476625" y="3851275"/>
            <a:ext cx="19367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800" b="1">
                <a:ea typeface="ヒラギノ角ゴ Pro W3" pitchFamily="-1" charset="-128"/>
                <a:cs typeface="ヒラギノ角ゴ Pro W3" pitchFamily="-1" charset="-128"/>
              </a:rPr>
              <a:t>5</a:t>
            </a:r>
            <a:r>
              <a:rPr lang="en-US" sz="1800" b="1">
                <a:ea typeface="ヒラギノ角ゴ Pro W3" pitchFamily="-1" charset="-128"/>
                <a:cs typeface="ヒラギノ角ゴ Pro W3" pitchFamily="-1" charset="-128"/>
                <a:sym typeface="Symbol" pitchFamily="-1" charset="2"/>
              </a:rPr>
              <a:t></a:t>
            </a:r>
            <a:endParaRPr lang="en-US" sz="1800" b="1"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27659" name="Text Box 12"/>
          <p:cNvSpPr txBox="1">
            <a:spLocks noChangeArrowheads="1"/>
          </p:cNvSpPr>
          <p:nvPr/>
        </p:nvSpPr>
        <p:spPr bwMode="auto">
          <a:xfrm>
            <a:off x="5807075" y="3451225"/>
            <a:ext cx="19367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800" b="1">
                <a:ea typeface="ヒラギノ角ゴ Pro W3" pitchFamily="-1" charset="-128"/>
                <a:cs typeface="ヒラギノ角ゴ Pro W3" pitchFamily="-1" charset="-128"/>
              </a:rPr>
              <a:t>3</a:t>
            </a:r>
            <a:r>
              <a:rPr lang="en-US" sz="1800" b="1">
                <a:ea typeface="ヒラギノ角ゴ Pro W3" pitchFamily="-1" charset="-128"/>
                <a:cs typeface="ヒラギノ角ゴ Pro W3" pitchFamily="-1" charset="-128"/>
                <a:sym typeface="Symbol" pitchFamily="-1" charset="2"/>
              </a:rPr>
              <a:t></a:t>
            </a:r>
            <a:endParaRPr lang="en-US" sz="1800" b="1"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27660" name="Text Box 13"/>
          <p:cNvSpPr txBox="1">
            <a:spLocks noChangeArrowheads="1"/>
          </p:cNvSpPr>
          <p:nvPr/>
        </p:nvSpPr>
        <p:spPr bwMode="auto">
          <a:xfrm>
            <a:off x="5819775" y="3781425"/>
            <a:ext cx="1555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800" b="1">
                <a:ea typeface="ヒラギノ角ゴ Pro W3" pitchFamily="-1" charset="-128"/>
                <a:cs typeface="ヒラギノ角ゴ Pro W3" pitchFamily="-1" charset="-128"/>
              </a:rPr>
              <a:t>2</a:t>
            </a:r>
          </a:p>
        </p:txBody>
      </p:sp>
      <p:sp>
        <p:nvSpPr>
          <p:cNvPr id="27661" name="Text Box 14"/>
          <p:cNvSpPr txBox="1">
            <a:spLocks noChangeArrowheads="1"/>
          </p:cNvSpPr>
          <p:nvPr/>
        </p:nvSpPr>
        <p:spPr bwMode="auto">
          <a:xfrm>
            <a:off x="5724525" y="2289175"/>
            <a:ext cx="12795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800" b="1">
                <a:ea typeface="ヒラギノ角ゴ Pro W3" pitchFamily="-1" charset="-128"/>
                <a:cs typeface="ヒラギノ角ゴ Pro W3" pitchFamily="-1" charset="-128"/>
              </a:rPr>
              <a:t>Free</a:t>
            </a:r>
          </a:p>
          <a:p>
            <a:pPr>
              <a:lnSpc>
                <a:spcPct val="90000"/>
              </a:lnSpc>
            </a:pPr>
            <a:r>
              <a:rPr lang="en-US" sz="1800" b="1">
                <a:ea typeface="ヒラギノ角ゴ Pro W3" pitchFamily="-1" charset="-128"/>
                <a:cs typeface="ヒラギノ角ゴ Pro W3" pitchFamily="-1" charset="-128"/>
              </a:rPr>
              <a:t>polypeptide</a:t>
            </a:r>
          </a:p>
        </p:txBody>
      </p:sp>
      <p:sp>
        <p:nvSpPr>
          <p:cNvPr id="27662" name="Text Box 15"/>
          <p:cNvSpPr txBox="1">
            <a:spLocks noChangeArrowheads="1"/>
          </p:cNvSpPr>
          <p:nvPr/>
        </p:nvSpPr>
        <p:spPr bwMode="auto">
          <a:xfrm>
            <a:off x="6257925" y="4143375"/>
            <a:ext cx="68262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800" b="1">
                <a:ea typeface="ヒラギノ角ゴ Pro W3" pitchFamily="-1" charset="-128"/>
                <a:cs typeface="ヒラギノ角ゴ Pro W3" pitchFamily="-1" charset="-128"/>
              </a:rPr>
              <a:t>2 GDP</a:t>
            </a:r>
          </a:p>
        </p:txBody>
      </p:sp>
      <p:sp>
        <p:nvSpPr>
          <p:cNvPr id="27663" name="Text Box 16"/>
          <p:cNvSpPr txBox="1">
            <a:spLocks noChangeArrowheads="1"/>
          </p:cNvSpPr>
          <p:nvPr/>
        </p:nvSpPr>
        <p:spPr bwMode="auto">
          <a:xfrm>
            <a:off x="6048375" y="3819525"/>
            <a:ext cx="365125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200" b="1">
                <a:ea typeface="ヒラギノ角ゴ Pro W3" pitchFamily="-1" charset="-128"/>
                <a:cs typeface="ヒラギノ角ゴ Pro W3" pitchFamily="-1" charset="-128"/>
              </a:rPr>
              <a:t>GTP</a:t>
            </a:r>
            <a:endParaRPr lang="en-US" sz="1800" b="1"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27664" name="Text Box 18"/>
          <p:cNvSpPr txBox="1">
            <a:spLocks noChangeArrowheads="1"/>
          </p:cNvSpPr>
          <p:nvPr/>
        </p:nvSpPr>
        <p:spPr bwMode="auto">
          <a:xfrm>
            <a:off x="6270625" y="3216275"/>
            <a:ext cx="19367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800" b="1">
                <a:ea typeface="ヒラギノ角ゴ Pro W3" pitchFamily="-1" charset="-128"/>
                <a:cs typeface="ヒラギノ角ゴ Pro W3" pitchFamily="-1" charset="-128"/>
              </a:rPr>
              <a:t>5</a:t>
            </a:r>
            <a:r>
              <a:rPr lang="en-US" sz="1800" b="1">
                <a:ea typeface="ヒラギノ角ゴ Pro W3" pitchFamily="-1" charset="-128"/>
                <a:cs typeface="ヒラギノ角ゴ Pro W3" pitchFamily="-1" charset="-128"/>
                <a:sym typeface="Symbol" pitchFamily="-1" charset="2"/>
              </a:rPr>
              <a:t></a:t>
            </a:r>
            <a:endParaRPr lang="en-US" sz="1800" b="1"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27665" name="Text Box 19"/>
          <p:cNvSpPr txBox="1">
            <a:spLocks noChangeArrowheads="1"/>
          </p:cNvSpPr>
          <p:nvPr/>
        </p:nvSpPr>
        <p:spPr bwMode="auto">
          <a:xfrm>
            <a:off x="8601075" y="3641725"/>
            <a:ext cx="19367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800" b="1">
                <a:ea typeface="ヒラギノ角ゴ Pro W3" pitchFamily="-1" charset="-128"/>
                <a:cs typeface="ヒラギノ角ゴ Pro W3" pitchFamily="-1" charset="-128"/>
              </a:rPr>
              <a:t>3</a:t>
            </a:r>
            <a:r>
              <a:rPr lang="en-US" sz="1800" b="1">
                <a:ea typeface="ヒラギノ角ゴ Pro W3" pitchFamily="-1" charset="-128"/>
                <a:cs typeface="ヒラギノ角ゴ Pro W3" pitchFamily="-1" charset="-128"/>
                <a:sym typeface="Symbol" pitchFamily="-1" charset="2"/>
              </a:rPr>
              <a:t></a:t>
            </a:r>
            <a:endParaRPr lang="en-US" sz="1800" b="1"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27666" name="Slide Number Placeholder 18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DD347DB9-6057-BB42-AA62-E80079FAC5F7}" type="slidenum">
              <a:rPr lang="en-US" smtClean="0">
                <a:latin typeface="Arial" pitchFamily="-1" charset="0"/>
                <a:ea typeface="Arial" pitchFamily="-1" charset="0"/>
                <a:cs typeface="Arial" pitchFamily="-1" charset="0"/>
              </a:rPr>
              <a:pPr/>
              <a:t>7</a:t>
            </a:fld>
            <a:endParaRPr lang="en-US" smtClean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3" descr="17_22MoleBasisSickleCell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3688" y="574675"/>
            <a:ext cx="8555037" cy="570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682625" y="846138"/>
            <a:ext cx="3441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100" b="1">
                <a:ea typeface="ヒラギノ角ゴ Pro W3" pitchFamily="-1" charset="-128"/>
                <a:cs typeface="ヒラギノ角ゴ Pro W3" pitchFamily="-1" charset="-128"/>
              </a:rPr>
              <a:t>Wild-type hemoglobin DNA</a:t>
            </a:r>
          </a:p>
        </p:txBody>
      </p:sp>
      <p:sp>
        <p:nvSpPr>
          <p:cNvPr id="29700" name="Text Box 26"/>
          <p:cNvSpPr txBox="1">
            <a:spLocks noChangeArrowheads="1"/>
          </p:cNvSpPr>
          <p:nvPr/>
        </p:nvSpPr>
        <p:spPr bwMode="auto">
          <a:xfrm>
            <a:off x="885825" y="2998788"/>
            <a:ext cx="8255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100" b="1">
                <a:ea typeface="ヒラギノ角ゴ Pro W3" pitchFamily="-1" charset="-128"/>
                <a:cs typeface="ヒラギノ角ゴ Pro W3" pitchFamily="-1" charset="-128"/>
              </a:rPr>
              <a:t>mRNA</a:t>
            </a:r>
          </a:p>
        </p:txBody>
      </p:sp>
      <p:sp>
        <p:nvSpPr>
          <p:cNvPr id="29701" name="Text Box 27"/>
          <p:cNvSpPr txBox="1">
            <a:spLocks noChangeArrowheads="1"/>
          </p:cNvSpPr>
          <p:nvPr/>
        </p:nvSpPr>
        <p:spPr bwMode="auto">
          <a:xfrm>
            <a:off x="4968875" y="846138"/>
            <a:ext cx="3155950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100" b="1">
                <a:ea typeface="ヒラギノ角ゴ Pro W3" pitchFamily="-1" charset="-128"/>
                <a:cs typeface="ヒラギノ角ゴ Pro W3" pitchFamily="-1" charset="-128"/>
              </a:rPr>
              <a:t>Mutant hemoglobin DNA</a:t>
            </a:r>
          </a:p>
        </p:txBody>
      </p:sp>
      <p:sp>
        <p:nvSpPr>
          <p:cNvPr id="29702" name="Text Box 28"/>
          <p:cNvSpPr txBox="1">
            <a:spLocks noChangeArrowheads="1"/>
          </p:cNvSpPr>
          <p:nvPr/>
        </p:nvSpPr>
        <p:spPr bwMode="auto">
          <a:xfrm>
            <a:off x="4930775" y="2998788"/>
            <a:ext cx="8255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100" b="1">
                <a:ea typeface="ヒラギノ角ゴ Pro W3" pitchFamily="-1" charset="-128"/>
                <a:cs typeface="ヒラギノ角ゴ Pro W3" pitchFamily="-1" charset="-128"/>
              </a:rPr>
              <a:t>mRNA</a:t>
            </a:r>
          </a:p>
        </p:txBody>
      </p:sp>
      <p:sp>
        <p:nvSpPr>
          <p:cNvPr id="29703" name="Text Box 29"/>
          <p:cNvSpPr txBox="1">
            <a:spLocks noChangeArrowheads="1"/>
          </p:cNvSpPr>
          <p:nvPr/>
        </p:nvSpPr>
        <p:spPr bwMode="auto">
          <a:xfrm>
            <a:off x="320675" y="1182688"/>
            <a:ext cx="203200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100" b="1">
                <a:ea typeface="ヒラギノ角ゴ Pro W3" pitchFamily="-1" charset="-128"/>
                <a:cs typeface="ヒラギノ角ゴ Pro W3" pitchFamily="-1" charset="-128"/>
              </a:rPr>
              <a:t>3</a:t>
            </a:r>
            <a:r>
              <a:rPr lang="en-US" sz="2100" b="1">
                <a:ea typeface="ヒラギノ角ゴ Pro W3" pitchFamily="-1" charset="-128"/>
                <a:cs typeface="ヒラギノ角ゴ Pro W3" pitchFamily="-1" charset="-128"/>
                <a:sym typeface="Symbol" pitchFamily="-1" charset="2"/>
              </a:rPr>
              <a:t></a:t>
            </a:r>
            <a:endParaRPr lang="en-US" sz="2100" b="1"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29704" name="Text Box 30"/>
          <p:cNvSpPr txBox="1">
            <a:spLocks noChangeArrowheads="1"/>
          </p:cNvSpPr>
          <p:nvPr/>
        </p:nvSpPr>
        <p:spPr bwMode="auto">
          <a:xfrm>
            <a:off x="4162425" y="1538288"/>
            <a:ext cx="203200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100" b="1">
                <a:ea typeface="ヒラギノ角ゴ Pro W3" pitchFamily="-1" charset="-128"/>
                <a:cs typeface="ヒラギノ角ゴ Pro W3" pitchFamily="-1" charset="-128"/>
              </a:rPr>
              <a:t>3</a:t>
            </a:r>
            <a:r>
              <a:rPr lang="en-US" sz="2100" b="1">
                <a:ea typeface="ヒラギノ角ゴ Pro W3" pitchFamily="-1" charset="-128"/>
                <a:cs typeface="ヒラギノ角ゴ Pro W3" pitchFamily="-1" charset="-128"/>
                <a:sym typeface="Symbol" pitchFamily="-1" charset="2"/>
              </a:rPr>
              <a:t></a:t>
            </a:r>
            <a:endParaRPr lang="en-US" sz="2100" b="1"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29705" name="Text Box 31"/>
          <p:cNvSpPr txBox="1">
            <a:spLocks noChangeArrowheads="1"/>
          </p:cNvSpPr>
          <p:nvPr/>
        </p:nvSpPr>
        <p:spPr bwMode="auto">
          <a:xfrm>
            <a:off x="4568825" y="1182688"/>
            <a:ext cx="203200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100" b="1">
                <a:ea typeface="ヒラギノ角ゴ Pro W3" pitchFamily="-1" charset="-128"/>
                <a:cs typeface="ヒラギノ角ゴ Pro W3" pitchFamily="-1" charset="-128"/>
              </a:rPr>
              <a:t>3</a:t>
            </a:r>
            <a:r>
              <a:rPr lang="en-US" sz="2100" b="1">
                <a:ea typeface="ヒラギノ角ゴ Pro W3" pitchFamily="-1" charset="-128"/>
                <a:cs typeface="ヒラギノ角ゴ Pro W3" pitchFamily="-1" charset="-128"/>
                <a:sym typeface="Symbol" pitchFamily="-1" charset="2"/>
              </a:rPr>
              <a:t></a:t>
            </a:r>
            <a:endParaRPr lang="en-US" sz="2100" b="1"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29706" name="Text Box 32"/>
          <p:cNvSpPr txBox="1">
            <a:spLocks noChangeArrowheads="1"/>
          </p:cNvSpPr>
          <p:nvPr/>
        </p:nvSpPr>
        <p:spPr bwMode="auto">
          <a:xfrm>
            <a:off x="4162425" y="3354388"/>
            <a:ext cx="203200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100" b="1">
                <a:ea typeface="ヒラギノ角ゴ Pro W3" pitchFamily="-1" charset="-128"/>
                <a:cs typeface="ヒラギノ角ゴ Pro W3" pitchFamily="-1" charset="-128"/>
              </a:rPr>
              <a:t>3</a:t>
            </a:r>
            <a:r>
              <a:rPr lang="en-US" sz="2100" b="1">
                <a:ea typeface="ヒラギノ角ゴ Pro W3" pitchFamily="-1" charset="-128"/>
                <a:cs typeface="ヒラギノ角ゴ Pro W3" pitchFamily="-1" charset="-128"/>
                <a:sym typeface="Symbol" pitchFamily="-1" charset="2"/>
              </a:rPr>
              <a:t></a:t>
            </a:r>
            <a:endParaRPr lang="en-US" sz="2100" b="1"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29707" name="Text Box 33"/>
          <p:cNvSpPr txBox="1">
            <a:spLocks noChangeArrowheads="1"/>
          </p:cNvSpPr>
          <p:nvPr/>
        </p:nvSpPr>
        <p:spPr bwMode="auto">
          <a:xfrm>
            <a:off x="8455025" y="1538288"/>
            <a:ext cx="203200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100" b="1">
                <a:ea typeface="ヒラギノ角ゴ Pro W3" pitchFamily="-1" charset="-128"/>
                <a:cs typeface="ヒラギノ角ゴ Pro W3" pitchFamily="-1" charset="-128"/>
              </a:rPr>
              <a:t>3</a:t>
            </a:r>
            <a:r>
              <a:rPr lang="en-US" sz="2100" b="1">
                <a:ea typeface="ヒラギノ角ゴ Pro W3" pitchFamily="-1" charset="-128"/>
                <a:cs typeface="ヒラギノ角ゴ Pro W3" pitchFamily="-1" charset="-128"/>
                <a:sym typeface="Symbol" pitchFamily="-1" charset="2"/>
              </a:rPr>
              <a:t></a:t>
            </a:r>
            <a:endParaRPr lang="en-US" sz="2100" b="1"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29708" name="Text Box 34"/>
          <p:cNvSpPr txBox="1">
            <a:spLocks noChangeArrowheads="1"/>
          </p:cNvSpPr>
          <p:nvPr/>
        </p:nvSpPr>
        <p:spPr bwMode="auto">
          <a:xfrm>
            <a:off x="8474075" y="3348038"/>
            <a:ext cx="203200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100" b="1">
                <a:ea typeface="ヒラギノ角ゴ Pro W3" pitchFamily="-1" charset="-128"/>
                <a:cs typeface="ヒラギノ角ゴ Pro W3" pitchFamily="-1" charset="-128"/>
              </a:rPr>
              <a:t>3</a:t>
            </a:r>
            <a:r>
              <a:rPr lang="en-US" sz="2100" b="1">
                <a:ea typeface="ヒラギノ角ゴ Pro W3" pitchFamily="-1" charset="-128"/>
                <a:cs typeface="ヒラギノ角ゴ Pro W3" pitchFamily="-1" charset="-128"/>
                <a:sym typeface="Symbol" pitchFamily="-1" charset="2"/>
              </a:rPr>
              <a:t></a:t>
            </a:r>
            <a:endParaRPr lang="en-US" sz="2100" b="1"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29709" name="Text Box 35"/>
          <p:cNvSpPr txBox="1">
            <a:spLocks noChangeArrowheads="1"/>
          </p:cNvSpPr>
          <p:nvPr/>
        </p:nvSpPr>
        <p:spPr bwMode="auto">
          <a:xfrm>
            <a:off x="8448675" y="1182688"/>
            <a:ext cx="203200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100" b="1">
                <a:ea typeface="ヒラギノ角ゴ Pro W3" pitchFamily="-1" charset="-128"/>
                <a:cs typeface="ヒラギノ角ゴ Pro W3" pitchFamily="-1" charset="-128"/>
              </a:rPr>
              <a:t>5</a:t>
            </a:r>
            <a:r>
              <a:rPr lang="en-US" sz="2100" b="1">
                <a:ea typeface="ヒラギノ角ゴ Pro W3" pitchFamily="-1" charset="-128"/>
                <a:cs typeface="ヒラギノ角ゴ Pro W3" pitchFamily="-1" charset="-128"/>
                <a:sym typeface="Symbol" pitchFamily="-1" charset="2"/>
              </a:rPr>
              <a:t></a:t>
            </a:r>
            <a:endParaRPr lang="en-US" sz="2100" b="1"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29710" name="Text Box 36"/>
          <p:cNvSpPr txBox="1">
            <a:spLocks noChangeArrowheads="1"/>
          </p:cNvSpPr>
          <p:nvPr/>
        </p:nvSpPr>
        <p:spPr bwMode="auto">
          <a:xfrm>
            <a:off x="4568825" y="1538288"/>
            <a:ext cx="203200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100" b="1">
                <a:ea typeface="ヒラギノ角ゴ Pro W3" pitchFamily="-1" charset="-128"/>
                <a:cs typeface="ヒラギノ角ゴ Pro W3" pitchFamily="-1" charset="-128"/>
              </a:rPr>
              <a:t>5</a:t>
            </a:r>
            <a:r>
              <a:rPr lang="en-US" sz="2100" b="1">
                <a:ea typeface="ヒラギノ角ゴ Pro W3" pitchFamily="-1" charset="-128"/>
                <a:cs typeface="ヒラギノ角ゴ Pro W3" pitchFamily="-1" charset="-128"/>
                <a:sym typeface="Symbol" pitchFamily="-1" charset="2"/>
              </a:rPr>
              <a:t></a:t>
            </a:r>
            <a:endParaRPr lang="en-US" sz="2100" b="1"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29711" name="Text Box 37"/>
          <p:cNvSpPr txBox="1">
            <a:spLocks noChangeArrowheads="1"/>
          </p:cNvSpPr>
          <p:nvPr/>
        </p:nvSpPr>
        <p:spPr bwMode="auto">
          <a:xfrm>
            <a:off x="4600575" y="3341688"/>
            <a:ext cx="203200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100" b="1">
                <a:ea typeface="ヒラギノ角ゴ Pro W3" pitchFamily="-1" charset="-128"/>
                <a:cs typeface="ヒラギノ角ゴ Pro W3" pitchFamily="-1" charset="-128"/>
              </a:rPr>
              <a:t>5</a:t>
            </a:r>
            <a:r>
              <a:rPr lang="en-US" sz="2100" b="1">
                <a:ea typeface="ヒラギノ角ゴ Pro W3" pitchFamily="-1" charset="-128"/>
                <a:cs typeface="ヒラギノ角ゴ Pro W3" pitchFamily="-1" charset="-128"/>
                <a:sym typeface="Symbol" pitchFamily="-1" charset="2"/>
              </a:rPr>
              <a:t></a:t>
            </a:r>
            <a:endParaRPr lang="en-US" sz="2100" b="1"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29712" name="Text Box 38"/>
          <p:cNvSpPr txBox="1">
            <a:spLocks noChangeArrowheads="1"/>
          </p:cNvSpPr>
          <p:nvPr/>
        </p:nvSpPr>
        <p:spPr bwMode="auto">
          <a:xfrm>
            <a:off x="4162425" y="1189038"/>
            <a:ext cx="203200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100" b="1">
                <a:ea typeface="ヒラギノ角ゴ Pro W3" pitchFamily="-1" charset="-128"/>
                <a:cs typeface="ヒラギノ角ゴ Pro W3" pitchFamily="-1" charset="-128"/>
              </a:rPr>
              <a:t>5</a:t>
            </a:r>
            <a:r>
              <a:rPr lang="en-US" sz="2100" b="1">
                <a:ea typeface="ヒラギノ角ゴ Pro W3" pitchFamily="-1" charset="-128"/>
                <a:cs typeface="ヒラギノ角ゴ Pro W3" pitchFamily="-1" charset="-128"/>
                <a:sym typeface="Symbol" pitchFamily="-1" charset="2"/>
              </a:rPr>
              <a:t></a:t>
            </a:r>
            <a:endParaRPr lang="en-US" sz="2100" b="1"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29713" name="Text Box 39"/>
          <p:cNvSpPr txBox="1">
            <a:spLocks noChangeArrowheads="1"/>
          </p:cNvSpPr>
          <p:nvPr/>
        </p:nvSpPr>
        <p:spPr bwMode="auto">
          <a:xfrm>
            <a:off x="314325" y="1525588"/>
            <a:ext cx="203200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100" b="1">
                <a:ea typeface="ヒラギノ角ゴ Pro W3" pitchFamily="-1" charset="-128"/>
                <a:cs typeface="ヒラギノ角ゴ Pro W3" pitchFamily="-1" charset="-128"/>
              </a:rPr>
              <a:t>5</a:t>
            </a:r>
            <a:r>
              <a:rPr lang="en-US" sz="2100" b="1">
                <a:ea typeface="ヒラギノ角ゴ Pro W3" pitchFamily="-1" charset="-128"/>
                <a:cs typeface="ヒラギノ角ゴ Pro W3" pitchFamily="-1" charset="-128"/>
                <a:sym typeface="Symbol" pitchFamily="-1" charset="2"/>
              </a:rPr>
              <a:t></a:t>
            </a:r>
            <a:endParaRPr lang="en-US" sz="2100" b="1"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29714" name="Text Box 40"/>
          <p:cNvSpPr txBox="1">
            <a:spLocks noChangeArrowheads="1"/>
          </p:cNvSpPr>
          <p:nvPr/>
        </p:nvSpPr>
        <p:spPr bwMode="auto">
          <a:xfrm>
            <a:off x="320675" y="3354388"/>
            <a:ext cx="203200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100" b="1">
                <a:ea typeface="ヒラギノ角ゴ Pro W3" pitchFamily="-1" charset="-128"/>
                <a:cs typeface="ヒラギノ角ゴ Pro W3" pitchFamily="-1" charset="-128"/>
              </a:rPr>
              <a:t>5</a:t>
            </a:r>
            <a:r>
              <a:rPr lang="en-US" sz="2100" b="1">
                <a:ea typeface="ヒラギノ角ゴ Pro W3" pitchFamily="-1" charset="-128"/>
                <a:cs typeface="ヒラギノ角ゴ Pro W3" pitchFamily="-1" charset="-128"/>
                <a:sym typeface="Symbol" pitchFamily="-1" charset="2"/>
              </a:rPr>
              <a:t></a:t>
            </a:r>
            <a:endParaRPr lang="en-US" sz="2100" b="1">
              <a:ea typeface="ヒラギノ角ゴ Pro W3" pitchFamily="-1" charset="-128"/>
              <a:cs typeface="ヒラギノ角ゴ Pro W3" pitchFamily="-1" charset="-128"/>
            </a:endParaRPr>
          </a:p>
        </p:txBody>
      </p:sp>
      <p:sp>
        <p:nvSpPr>
          <p:cNvPr id="29715" name="Text Box 41"/>
          <p:cNvSpPr txBox="1">
            <a:spLocks noChangeArrowheads="1"/>
          </p:cNvSpPr>
          <p:nvPr/>
        </p:nvSpPr>
        <p:spPr bwMode="auto">
          <a:xfrm>
            <a:off x="1863725" y="1176338"/>
            <a:ext cx="203200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100" b="1">
                <a:solidFill>
                  <a:schemeClr val="bg1"/>
                </a:solidFill>
                <a:ea typeface="ヒラギノ角ゴ Pro W3" pitchFamily="-1" charset="-128"/>
                <a:cs typeface="ヒラギノ角ゴ Pro W3" pitchFamily="-1" charset="-128"/>
              </a:rPr>
              <a:t>C</a:t>
            </a:r>
          </a:p>
        </p:txBody>
      </p:sp>
      <p:sp>
        <p:nvSpPr>
          <p:cNvPr id="29716" name="Text Box 42"/>
          <p:cNvSpPr txBox="1">
            <a:spLocks noChangeArrowheads="1"/>
          </p:cNvSpPr>
          <p:nvPr/>
        </p:nvSpPr>
        <p:spPr bwMode="auto">
          <a:xfrm>
            <a:off x="6073775" y="1176338"/>
            <a:ext cx="203200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100" b="1">
                <a:solidFill>
                  <a:schemeClr val="bg1"/>
                </a:solidFill>
                <a:ea typeface="ヒラギノ角ゴ Pro W3" pitchFamily="-1" charset="-128"/>
                <a:cs typeface="ヒラギノ角ゴ Pro W3" pitchFamily="-1" charset="-128"/>
              </a:rPr>
              <a:t>C</a:t>
            </a:r>
          </a:p>
        </p:txBody>
      </p:sp>
      <p:sp>
        <p:nvSpPr>
          <p:cNvPr id="29717" name="Text Box 43"/>
          <p:cNvSpPr txBox="1">
            <a:spLocks noChangeArrowheads="1"/>
          </p:cNvSpPr>
          <p:nvPr/>
        </p:nvSpPr>
        <p:spPr bwMode="auto">
          <a:xfrm>
            <a:off x="2282825" y="1176338"/>
            <a:ext cx="203200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100" b="1">
                <a:solidFill>
                  <a:schemeClr val="bg1"/>
                </a:solidFill>
                <a:ea typeface="ヒラギノ角ゴ Pro W3" pitchFamily="-1" charset="-128"/>
                <a:cs typeface="ヒラギノ角ゴ Pro W3" pitchFamily="-1" charset="-128"/>
              </a:rPr>
              <a:t>T</a:t>
            </a:r>
          </a:p>
        </p:txBody>
      </p:sp>
      <p:sp>
        <p:nvSpPr>
          <p:cNvPr id="29718" name="Text Box 44"/>
          <p:cNvSpPr txBox="1">
            <a:spLocks noChangeArrowheads="1"/>
          </p:cNvSpPr>
          <p:nvPr/>
        </p:nvSpPr>
        <p:spPr bwMode="auto">
          <a:xfrm>
            <a:off x="2689225" y="1176338"/>
            <a:ext cx="203200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100" b="1">
                <a:solidFill>
                  <a:schemeClr val="bg1"/>
                </a:solidFill>
                <a:ea typeface="ヒラギノ角ゴ Pro W3" pitchFamily="-1" charset="-128"/>
                <a:cs typeface="ヒラギノ角ゴ Pro W3" pitchFamily="-1" charset="-128"/>
              </a:rPr>
              <a:t>T</a:t>
            </a:r>
          </a:p>
        </p:txBody>
      </p:sp>
      <p:sp>
        <p:nvSpPr>
          <p:cNvPr id="29719" name="Text Box 45"/>
          <p:cNvSpPr txBox="1">
            <a:spLocks noChangeArrowheads="1"/>
          </p:cNvSpPr>
          <p:nvPr/>
        </p:nvSpPr>
        <p:spPr bwMode="auto">
          <a:xfrm>
            <a:off x="6892925" y="1182688"/>
            <a:ext cx="203200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100" b="1">
                <a:solidFill>
                  <a:schemeClr val="bg1"/>
                </a:solidFill>
                <a:ea typeface="ヒラギノ角ゴ Pro W3" pitchFamily="-1" charset="-128"/>
                <a:cs typeface="ヒラギノ角ゴ Pro W3" pitchFamily="-1" charset="-128"/>
              </a:rPr>
              <a:t>T</a:t>
            </a:r>
          </a:p>
        </p:txBody>
      </p:sp>
      <p:sp>
        <p:nvSpPr>
          <p:cNvPr id="29720" name="Text Box 46"/>
          <p:cNvSpPr txBox="1">
            <a:spLocks noChangeArrowheads="1"/>
          </p:cNvSpPr>
          <p:nvPr/>
        </p:nvSpPr>
        <p:spPr bwMode="auto">
          <a:xfrm>
            <a:off x="6492875" y="1519238"/>
            <a:ext cx="203200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100" b="1">
                <a:solidFill>
                  <a:srgbClr val="FFD273"/>
                </a:solidFill>
                <a:ea typeface="ヒラギノ角ゴ Pro W3" pitchFamily="-1" charset="-128"/>
                <a:cs typeface="ヒラギノ角ゴ Pro W3" pitchFamily="-1" charset="-128"/>
              </a:rPr>
              <a:t>T</a:t>
            </a:r>
          </a:p>
        </p:txBody>
      </p:sp>
      <p:sp>
        <p:nvSpPr>
          <p:cNvPr id="29721" name="Text Box 47"/>
          <p:cNvSpPr txBox="1">
            <a:spLocks noChangeArrowheads="1"/>
          </p:cNvSpPr>
          <p:nvPr/>
        </p:nvSpPr>
        <p:spPr bwMode="auto">
          <a:xfrm>
            <a:off x="1857375" y="1531938"/>
            <a:ext cx="203200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100" b="1">
                <a:solidFill>
                  <a:schemeClr val="bg1"/>
                </a:solidFill>
                <a:ea typeface="ヒラギノ角ゴ Pro W3" pitchFamily="-1" charset="-128"/>
                <a:cs typeface="ヒラギノ角ゴ Pro W3" pitchFamily="-1" charset="-128"/>
              </a:rPr>
              <a:t>G</a:t>
            </a:r>
          </a:p>
        </p:txBody>
      </p:sp>
      <p:sp>
        <p:nvSpPr>
          <p:cNvPr id="29722" name="Text Box 48"/>
          <p:cNvSpPr txBox="1">
            <a:spLocks noChangeArrowheads="1"/>
          </p:cNvSpPr>
          <p:nvPr/>
        </p:nvSpPr>
        <p:spPr bwMode="auto">
          <a:xfrm>
            <a:off x="6067425" y="1525588"/>
            <a:ext cx="203200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100" b="1">
                <a:solidFill>
                  <a:schemeClr val="bg1"/>
                </a:solidFill>
                <a:ea typeface="ヒラギノ角ゴ Pro W3" pitchFamily="-1" charset="-128"/>
                <a:cs typeface="ヒラギノ角ゴ Pro W3" pitchFamily="-1" charset="-128"/>
              </a:rPr>
              <a:t>G</a:t>
            </a:r>
          </a:p>
        </p:txBody>
      </p:sp>
      <p:sp>
        <p:nvSpPr>
          <p:cNvPr id="29723" name="Text Box 49"/>
          <p:cNvSpPr txBox="1">
            <a:spLocks noChangeArrowheads="1"/>
          </p:cNvSpPr>
          <p:nvPr/>
        </p:nvSpPr>
        <p:spPr bwMode="auto">
          <a:xfrm>
            <a:off x="2270125" y="1531938"/>
            <a:ext cx="203200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100" b="1">
                <a:solidFill>
                  <a:schemeClr val="bg1"/>
                </a:solidFill>
                <a:ea typeface="ヒラギノ角ゴ Pro W3" pitchFamily="-1" charset="-128"/>
                <a:cs typeface="ヒラギノ角ゴ Pro W3" pitchFamily="-1" charset="-128"/>
              </a:rPr>
              <a:t>A</a:t>
            </a:r>
          </a:p>
        </p:txBody>
      </p:sp>
      <p:sp>
        <p:nvSpPr>
          <p:cNvPr id="29724" name="Text Box 50"/>
          <p:cNvSpPr txBox="1">
            <a:spLocks noChangeArrowheads="1"/>
          </p:cNvSpPr>
          <p:nvPr/>
        </p:nvSpPr>
        <p:spPr bwMode="auto">
          <a:xfrm>
            <a:off x="2676525" y="1525588"/>
            <a:ext cx="203200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100" b="1">
                <a:solidFill>
                  <a:schemeClr val="bg1"/>
                </a:solidFill>
                <a:ea typeface="ヒラギノ角ゴ Pro W3" pitchFamily="-1" charset="-128"/>
                <a:cs typeface="ヒラギノ角ゴ Pro W3" pitchFamily="-1" charset="-128"/>
              </a:rPr>
              <a:t>A</a:t>
            </a:r>
          </a:p>
        </p:txBody>
      </p:sp>
      <p:sp>
        <p:nvSpPr>
          <p:cNvPr id="29725" name="Text Box 51"/>
          <p:cNvSpPr txBox="1">
            <a:spLocks noChangeArrowheads="1"/>
          </p:cNvSpPr>
          <p:nvPr/>
        </p:nvSpPr>
        <p:spPr bwMode="auto">
          <a:xfrm>
            <a:off x="6886575" y="1531938"/>
            <a:ext cx="203200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100" b="1">
                <a:solidFill>
                  <a:schemeClr val="bg1"/>
                </a:solidFill>
                <a:ea typeface="ヒラギノ角ゴ Pro W3" pitchFamily="-1" charset="-128"/>
                <a:cs typeface="ヒラギノ角ゴ Pro W3" pitchFamily="-1" charset="-128"/>
              </a:rPr>
              <a:t>A</a:t>
            </a:r>
          </a:p>
        </p:txBody>
      </p:sp>
      <p:sp>
        <p:nvSpPr>
          <p:cNvPr id="29726" name="Text Box 52"/>
          <p:cNvSpPr txBox="1">
            <a:spLocks noChangeArrowheads="1"/>
          </p:cNvSpPr>
          <p:nvPr/>
        </p:nvSpPr>
        <p:spPr bwMode="auto">
          <a:xfrm>
            <a:off x="6480175" y="1182688"/>
            <a:ext cx="203200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100" b="1">
                <a:solidFill>
                  <a:srgbClr val="FFD273"/>
                </a:solidFill>
                <a:ea typeface="ヒラギノ角ゴ Pro W3" pitchFamily="-1" charset="-128"/>
                <a:cs typeface="ヒラギノ角ゴ Pro W3" pitchFamily="-1" charset="-128"/>
              </a:rPr>
              <a:t>A</a:t>
            </a:r>
          </a:p>
        </p:txBody>
      </p:sp>
      <p:sp>
        <p:nvSpPr>
          <p:cNvPr id="29727" name="Text Box 53"/>
          <p:cNvSpPr txBox="1">
            <a:spLocks noChangeArrowheads="1"/>
          </p:cNvSpPr>
          <p:nvPr/>
        </p:nvSpPr>
        <p:spPr bwMode="auto">
          <a:xfrm>
            <a:off x="2232025" y="3341688"/>
            <a:ext cx="203200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100" b="1">
                <a:solidFill>
                  <a:schemeClr val="bg1"/>
                </a:solidFill>
                <a:ea typeface="ヒラギノ角ゴ Pro W3" pitchFamily="-1" charset="-128"/>
                <a:cs typeface="ヒラギノ角ゴ Pro W3" pitchFamily="-1" charset="-128"/>
              </a:rPr>
              <a:t>A</a:t>
            </a:r>
          </a:p>
        </p:txBody>
      </p:sp>
      <p:sp>
        <p:nvSpPr>
          <p:cNvPr id="29728" name="Text Box 54"/>
          <p:cNvSpPr txBox="1">
            <a:spLocks noChangeArrowheads="1"/>
          </p:cNvSpPr>
          <p:nvPr/>
        </p:nvSpPr>
        <p:spPr bwMode="auto">
          <a:xfrm>
            <a:off x="2638425" y="3341688"/>
            <a:ext cx="203200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100" b="1">
                <a:solidFill>
                  <a:schemeClr val="bg1"/>
                </a:solidFill>
                <a:ea typeface="ヒラギノ角ゴ Pro W3" pitchFamily="-1" charset="-128"/>
                <a:cs typeface="ヒラギノ角ゴ Pro W3" pitchFamily="-1" charset="-128"/>
              </a:rPr>
              <a:t>A</a:t>
            </a:r>
          </a:p>
        </p:txBody>
      </p:sp>
      <p:sp>
        <p:nvSpPr>
          <p:cNvPr id="29729" name="Text Box 55"/>
          <p:cNvSpPr txBox="1">
            <a:spLocks noChangeArrowheads="1"/>
          </p:cNvSpPr>
          <p:nvPr/>
        </p:nvSpPr>
        <p:spPr bwMode="auto">
          <a:xfrm>
            <a:off x="6886575" y="3348038"/>
            <a:ext cx="203200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100" b="1">
                <a:solidFill>
                  <a:schemeClr val="bg1"/>
                </a:solidFill>
                <a:ea typeface="ヒラギノ角ゴ Pro W3" pitchFamily="-1" charset="-128"/>
                <a:cs typeface="ヒラギノ角ゴ Pro W3" pitchFamily="-1" charset="-128"/>
              </a:rPr>
              <a:t>A</a:t>
            </a:r>
          </a:p>
        </p:txBody>
      </p:sp>
      <p:sp>
        <p:nvSpPr>
          <p:cNvPr id="29730" name="Text Box 56"/>
          <p:cNvSpPr txBox="1">
            <a:spLocks noChangeArrowheads="1"/>
          </p:cNvSpPr>
          <p:nvPr/>
        </p:nvSpPr>
        <p:spPr bwMode="auto">
          <a:xfrm>
            <a:off x="6054725" y="3341688"/>
            <a:ext cx="203200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100" b="1">
                <a:solidFill>
                  <a:schemeClr val="bg1"/>
                </a:solidFill>
                <a:ea typeface="ヒラギノ角ゴ Pro W3" pitchFamily="-1" charset="-128"/>
                <a:cs typeface="ヒラギノ角ゴ Pro W3" pitchFamily="-1" charset="-128"/>
              </a:rPr>
              <a:t>G</a:t>
            </a:r>
          </a:p>
        </p:txBody>
      </p:sp>
      <p:sp>
        <p:nvSpPr>
          <p:cNvPr id="29731" name="Text Box 57"/>
          <p:cNvSpPr txBox="1">
            <a:spLocks noChangeArrowheads="1"/>
          </p:cNvSpPr>
          <p:nvPr/>
        </p:nvSpPr>
        <p:spPr bwMode="auto">
          <a:xfrm>
            <a:off x="1812925" y="3341688"/>
            <a:ext cx="203200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100" b="1">
                <a:solidFill>
                  <a:schemeClr val="bg1"/>
                </a:solidFill>
                <a:ea typeface="ヒラギノ角ゴ Pro W3" pitchFamily="-1" charset="-128"/>
                <a:cs typeface="ヒラギノ角ゴ Pro W3" pitchFamily="-1" charset="-128"/>
              </a:rPr>
              <a:t>G</a:t>
            </a:r>
          </a:p>
        </p:txBody>
      </p:sp>
      <p:sp>
        <p:nvSpPr>
          <p:cNvPr id="29732" name="Text Box 58"/>
          <p:cNvSpPr txBox="1">
            <a:spLocks noChangeArrowheads="1"/>
          </p:cNvSpPr>
          <p:nvPr/>
        </p:nvSpPr>
        <p:spPr bwMode="auto">
          <a:xfrm>
            <a:off x="6473825" y="3348038"/>
            <a:ext cx="203200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100" b="1">
                <a:solidFill>
                  <a:srgbClr val="FFD273"/>
                </a:solidFill>
                <a:ea typeface="ヒラギノ角ゴ Pro W3" pitchFamily="-1" charset="-128"/>
                <a:cs typeface="ヒラギノ角ゴ Pro W3" pitchFamily="-1" charset="-128"/>
              </a:rPr>
              <a:t>U</a:t>
            </a:r>
          </a:p>
        </p:txBody>
      </p:sp>
      <p:sp>
        <p:nvSpPr>
          <p:cNvPr id="29733" name="Text Box 59"/>
          <p:cNvSpPr txBox="1">
            <a:spLocks noChangeArrowheads="1"/>
          </p:cNvSpPr>
          <p:nvPr/>
        </p:nvSpPr>
        <p:spPr bwMode="auto">
          <a:xfrm>
            <a:off x="1190625" y="4567238"/>
            <a:ext cx="25146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100" b="1">
                <a:ea typeface="ヒラギノ角ゴ Pro W3" pitchFamily="-1" charset="-128"/>
                <a:cs typeface="ヒラギノ角ゴ Pro W3" pitchFamily="-1" charset="-128"/>
              </a:rPr>
              <a:t>Normal hemoglobin</a:t>
            </a:r>
          </a:p>
        </p:txBody>
      </p:sp>
      <p:sp>
        <p:nvSpPr>
          <p:cNvPr id="29734" name="Text Box 60"/>
          <p:cNvSpPr txBox="1">
            <a:spLocks noChangeArrowheads="1"/>
          </p:cNvSpPr>
          <p:nvPr/>
        </p:nvSpPr>
        <p:spPr bwMode="auto">
          <a:xfrm>
            <a:off x="5038725" y="4567238"/>
            <a:ext cx="28702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100" b="1">
                <a:ea typeface="ヒラギノ角ゴ Pro W3" pitchFamily="-1" charset="-128"/>
                <a:cs typeface="ヒラギノ角ゴ Pro W3" pitchFamily="-1" charset="-128"/>
              </a:rPr>
              <a:t>Sickle-cell hemoglobin</a:t>
            </a:r>
          </a:p>
        </p:txBody>
      </p:sp>
      <p:sp>
        <p:nvSpPr>
          <p:cNvPr id="29735" name="Text Box 61"/>
          <p:cNvSpPr txBox="1">
            <a:spLocks noChangeArrowheads="1"/>
          </p:cNvSpPr>
          <p:nvPr/>
        </p:nvSpPr>
        <p:spPr bwMode="auto">
          <a:xfrm>
            <a:off x="2130425" y="4992688"/>
            <a:ext cx="4699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100" b="1">
                <a:solidFill>
                  <a:schemeClr val="bg1"/>
                </a:solidFill>
                <a:ea typeface="ヒラギノ角ゴ Pro W3" pitchFamily="-1" charset="-128"/>
                <a:cs typeface="ヒラギノ角ゴ Pro W3" pitchFamily="-1" charset="-128"/>
              </a:rPr>
              <a:t>Glu</a:t>
            </a:r>
          </a:p>
        </p:txBody>
      </p:sp>
      <p:sp>
        <p:nvSpPr>
          <p:cNvPr id="29736" name="Text Box 62"/>
          <p:cNvSpPr txBox="1">
            <a:spLocks noChangeArrowheads="1"/>
          </p:cNvSpPr>
          <p:nvPr/>
        </p:nvSpPr>
        <p:spPr bwMode="auto">
          <a:xfrm>
            <a:off x="6372225" y="4979988"/>
            <a:ext cx="4699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100" b="1">
                <a:solidFill>
                  <a:srgbClr val="FFD273"/>
                </a:solidFill>
                <a:ea typeface="ヒラギノ角ゴ Pro W3" pitchFamily="-1" charset="-128"/>
                <a:cs typeface="ヒラギノ角ゴ Pro W3" pitchFamily="-1" charset="-128"/>
              </a:rPr>
              <a:t>Val</a:t>
            </a:r>
          </a:p>
        </p:txBody>
      </p:sp>
      <p:sp>
        <p:nvSpPr>
          <p:cNvPr id="29737" name="Slide Number Placeholder 4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00AA06DB-994D-CD4E-9000-320777441879}" type="slidenum">
              <a:rPr lang="en-US" smtClean="0">
                <a:latin typeface="Arial" pitchFamily="-1" charset="0"/>
                <a:ea typeface="Arial" pitchFamily="-1" charset="0"/>
                <a:cs typeface="Arial" pitchFamily="-1" charset="0"/>
              </a:rPr>
              <a:pPr/>
              <a:t>8</a:t>
            </a:fld>
            <a:endParaRPr lang="en-US" smtClean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5579</TotalTime>
  <Words>248</Words>
  <Application>Microsoft Macintosh PowerPoint</Application>
  <PresentationFormat>On-screen Show (4:3)</PresentationFormat>
  <Paragraphs>149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ＭＳ Ｐゴシック</vt:lpstr>
      <vt:lpstr>Times</vt:lpstr>
      <vt:lpstr>ヒラギノ角ゴ Pro W3</vt:lpstr>
      <vt:lpstr>Symbol</vt:lpstr>
      <vt:lpstr>Blank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01-10b</dc:title>
  <dc:creator>System_70</dc:creator>
  <cp:lastModifiedBy>Ty Hoffman</cp:lastModifiedBy>
  <cp:revision>951</cp:revision>
  <cp:lastPrinted>2006-01-31T17:29:50Z</cp:lastPrinted>
  <dcterms:created xsi:type="dcterms:W3CDTF">2012-05-07T19:42:56Z</dcterms:created>
  <dcterms:modified xsi:type="dcterms:W3CDTF">2012-05-07T20:22:44Z</dcterms:modified>
</cp:coreProperties>
</file>