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ECD66"/>
    <a:srgbClr val="BBE0E3"/>
    <a:srgbClr val="0096D9"/>
    <a:srgbClr val="563A84"/>
    <a:srgbClr val="0092CA"/>
    <a:srgbClr val="FEF598"/>
    <a:srgbClr val="FDF799"/>
    <a:srgbClr val="66D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36" y="-1064"/>
      </p:cViewPr>
      <p:guideLst>
        <p:guide orient="horz" pos="4224"/>
        <p:guide orient="horz" pos="20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5A2380-5711-6B42-9545-9EC3644C422A}" type="datetime1">
              <a:rPr lang="en-US"/>
              <a:pPr>
                <a:defRPr/>
              </a:pPr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DEE98B-B4FA-EB4B-A504-ECE104884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1CDC4F5-0205-3244-9210-D60D8CD7D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0288C-1D1E-9846-9DF5-9D09381D7C8F}" type="slidenum">
              <a:rPr lang="en-US">
                <a:latin typeface="Times" pitchFamily="-1" charset="0"/>
              </a:rPr>
              <a:pPr/>
              <a:t>1</a:t>
            </a:fld>
            <a:endParaRPr lang="en-US">
              <a:latin typeface="Times" pitchFamily="-1" charset="0"/>
            </a:endParaRPr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123BA-74FC-6445-AF38-6671B15F5CBD}" type="slidenum">
              <a:rPr lang="en-US">
                <a:latin typeface="Times" pitchFamily="-1" charset="0"/>
              </a:rPr>
              <a:pPr/>
              <a:t>10</a:t>
            </a:fld>
            <a:endParaRPr lang="en-US">
              <a:latin typeface="Times" pitchFamily="-1" charset="0"/>
            </a:endParaRPr>
          </a:p>
        </p:txBody>
      </p:sp>
      <p:sp>
        <p:nvSpPr>
          <p:cNvPr id="348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C9B74-CD90-B747-9E17-1F7B191CAC16}" type="slidenum">
              <a:rPr lang="en-US">
                <a:latin typeface="Times" pitchFamily="-1" charset="0"/>
              </a:rPr>
              <a:pPr/>
              <a:t>11</a:t>
            </a:fld>
            <a:endParaRPr lang="en-US">
              <a:latin typeface="Times" pitchFamily="-1" charset="0"/>
            </a:endParaRPr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1F62D-35F4-7240-88B7-30ED83B06389}" type="slidenum">
              <a:rPr lang="en-US">
                <a:latin typeface="Times" pitchFamily="-1" charset="0"/>
              </a:rPr>
              <a:pPr/>
              <a:t>12</a:t>
            </a:fld>
            <a:endParaRPr lang="en-US">
              <a:latin typeface="Times" pitchFamily="-1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4B377-DBE0-9847-BE08-A1841D9FEA89}" type="slidenum">
              <a:rPr lang="en-US">
                <a:latin typeface="Times" pitchFamily="-1" charset="0"/>
              </a:rPr>
              <a:pPr/>
              <a:t>13</a:t>
            </a:fld>
            <a:endParaRPr lang="en-US">
              <a:latin typeface="Times" pitchFamily="-1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9F8A8-84EF-E545-BE72-86BE16F45083}" type="slidenum">
              <a:rPr lang="en-US">
                <a:latin typeface="Times" pitchFamily="-1" charset="0"/>
              </a:rPr>
              <a:pPr/>
              <a:t>14</a:t>
            </a:fld>
            <a:endParaRPr lang="en-US">
              <a:latin typeface="Times" pitchFamily="-1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F33BD-214E-B744-A8D5-3005FF4B408E}" type="slidenum">
              <a:rPr lang="en-US">
                <a:latin typeface="Times" pitchFamily="-1" charset="0"/>
              </a:rPr>
              <a:pPr/>
              <a:t>15</a:t>
            </a:fld>
            <a:endParaRPr lang="en-US">
              <a:latin typeface="Times" pitchFamily="-1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ED97F-B777-F14E-BCFB-38B233130A5D}" type="slidenum">
              <a:rPr lang="en-US">
                <a:latin typeface="Times" pitchFamily="-1" charset="0"/>
              </a:rPr>
              <a:pPr/>
              <a:t>16</a:t>
            </a:fld>
            <a:endParaRPr lang="en-US">
              <a:latin typeface="Times" pitchFamily="-1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E3DB6-5DAB-2249-B780-3201738D4F12}" type="slidenum">
              <a:rPr lang="en-US">
                <a:latin typeface="Times" pitchFamily="-1" charset="0"/>
              </a:rPr>
              <a:pPr/>
              <a:t>2</a:t>
            </a:fld>
            <a:endParaRPr lang="en-US">
              <a:latin typeface="Times" pitchFamily="-1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3C7F2-93B8-7D47-AB73-CE5C7475082C}" type="slidenum">
              <a:rPr lang="en-US">
                <a:latin typeface="Times" pitchFamily="-1" charset="0"/>
              </a:rPr>
              <a:pPr/>
              <a:t>3</a:t>
            </a:fld>
            <a:endParaRPr lang="en-US">
              <a:latin typeface="Times" pitchFamily="-1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4C4C6-9FB9-6941-A151-8F6AE25A47E6}" type="slidenum">
              <a:rPr lang="en-US">
                <a:latin typeface="Times" pitchFamily="-1" charset="0"/>
              </a:rPr>
              <a:pPr/>
              <a:t>4</a:t>
            </a:fld>
            <a:endParaRPr lang="en-US">
              <a:latin typeface="Times" pitchFamily="-1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C5A85D-2B5A-8E40-8989-061422BEE4D4}" type="slidenum">
              <a:rPr lang="en-US">
                <a:latin typeface="Times" pitchFamily="-1" charset="0"/>
              </a:rPr>
              <a:pPr/>
              <a:t>5</a:t>
            </a:fld>
            <a:endParaRPr lang="en-US">
              <a:latin typeface="Times" pitchFamily="-1" charset="0"/>
            </a:endParaRPr>
          </a:p>
        </p:txBody>
      </p:sp>
      <p:sp>
        <p:nvSpPr>
          <p:cNvPr id="2457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5DD8D-843E-E849-AB93-6938D577857A}" type="slidenum">
              <a:rPr lang="en-US">
                <a:latin typeface="Times" pitchFamily="-1" charset="0"/>
              </a:rPr>
              <a:pPr/>
              <a:t>6</a:t>
            </a:fld>
            <a:endParaRPr lang="en-US">
              <a:latin typeface="Times" pitchFamily="-1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0EA48-0AB1-F442-AF61-2E6F381694A4}" type="slidenum">
              <a:rPr lang="en-US">
                <a:latin typeface="Times" pitchFamily="-1" charset="0"/>
              </a:rPr>
              <a:pPr/>
              <a:t>7</a:t>
            </a:fld>
            <a:endParaRPr lang="en-US">
              <a:latin typeface="Times" pitchFamily="-1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ABD14-9349-AC45-8160-2E257A725740}" type="slidenum">
              <a:rPr lang="en-US">
                <a:latin typeface="Times" pitchFamily="-1" charset="0"/>
              </a:rPr>
              <a:pPr/>
              <a:t>8</a:t>
            </a:fld>
            <a:endParaRPr lang="en-US">
              <a:latin typeface="Times" pitchFamily="-1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DE2CD-5AA7-574B-BAFD-9817CDEB9FF7}" type="slidenum">
              <a:rPr lang="en-US">
                <a:latin typeface="Times" pitchFamily="-1" charset="0"/>
              </a:rPr>
              <a:pPr/>
              <a:t>9</a:t>
            </a:fld>
            <a:endParaRPr lang="en-US">
              <a:latin typeface="Times" pitchFamily="-1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D68C-6539-B24B-B607-2914C283C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F0CE-D990-7F42-8C4D-E8B3BFAB5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97B36-A184-9B42-918D-2C1BCB1B41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60C6-5DF0-0744-8071-DDD1DF715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6E01-A453-2642-B3F8-260B72A87B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0A70-955F-C642-BDAD-E46AD0124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BB338-A397-3646-9A24-1CFF77D9F6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B4DB-0506-514B-8CD7-FB9B873A3A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1F35-ABD4-2141-94A8-4DF8A3833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FD2C-04E8-8F47-B6C8-2280969EB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EF0C-E75E-4A4F-AA6C-68F811878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F19B81A-9C0B-B946-8FB6-B46289B1F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14_01Mende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33363"/>
            <a:ext cx="8548687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F4705A6-40AA-5542-91E1-56CA409308C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921000" y="711200"/>
            <a:ext cx="304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Gregor Mendel</a:t>
            </a:r>
          </a:p>
          <a:p>
            <a:pPr algn="ctr"/>
            <a:r>
              <a:rPr lang="en-US" b="1"/>
              <a:t>1822 – 1884 C.E.</a:t>
            </a:r>
          </a:p>
        </p:txBody>
      </p:sp>
      <p:cxnSp>
        <p:nvCxnSpPr>
          <p:cNvPr id="15365" name="Straight Arrow Connector 9"/>
          <p:cNvCxnSpPr>
            <a:cxnSpLocks noChangeShapeType="1"/>
          </p:cNvCxnSpPr>
          <p:nvPr/>
        </p:nvCxnSpPr>
        <p:spPr bwMode="auto">
          <a:xfrm>
            <a:off x="4292600" y="1651000"/>
            <a:ext cx="1397000" cy="6858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1" descr="14_08-IndependentAssor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163" y="153988"/>
            <a:ext cx="57800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1714500" y="5848350"/>
            <a:ext cx="1987550" cy="33020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1720850" y="165100"/>
            <a:ext cx="1974850" cy="34290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831975" y="219075"/>
            <a:ext cx="1481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563A84"/>
                </a:solidFill>
              </a:rPr>
              <a:t>EXPERIMENT</a:t>
            </a:r>
          </a:p>
        </p:txBody>
      </p:sp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1831975" y="5902325"/>
            <a:ext cx="11318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1711325" y="676275"/>
            <a:ext cx="979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 Generation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0" name="Text Box 15"/>
          <p:cNvSpPr txBox="1">
            <a:spLocks noChangeArrowheads="1"/>
          </p:cNvSpPr>
          <p:nvPr/>
        </p:nvSpPr>
        <p:spPr bwMode="auto">
          <a:xfrm>
            <a:off x="1730375" y="1673225"/>
            <a:ext cx="101758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F</a:t>
            </a:r>
            <a:r>
              <a:rPr lang="en-US" sz="1200" b="1" baseline="-25000"/>
              <a:t>1</a:t>
            </a:r>
            <a:r>
              <a:rPr lang="en-US" sz="1200" b="1"/>
              <a:t> Generation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1" name="Text Box 16"/>
          <p:cNvSpPr txBox="1">
            <a:spLocks noChangeArrowheads="1"/>
          </p:cNvSpPr>
          <p:nvPr/>
        </p:nvSpPr>
        <p:spPr bwMode="auto">
          <a:xfrm>
            <a:off x="1711325" y="2352675"/>
            <a:ext cx="8588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Predictions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2" name="Text Box 17"/>
          <p:cNvSpPr txBox="1">
            <a:spLocks noChangeArrowheads="1"/>
          </p:cNvSpPr>
          <p:nvPr/>
        </p:nvSpPr>
        <p:spPr bwMode="auto">
          <a:xfrm>
            <a:off x="3038475" y="1139825"/>
            <a:ext cx="5921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Gametes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2943225" y="2092325"/>
            <a:ext cx="9604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200" b="1"/>
              <a:t>Hypothesis of</a:t>
            </a:r>
          </a:p>
          <a:p>
            <a:pPr algn="ctr"/>
            <a:r>
              <a:rPr lang="en-US" sz="1200" b="1"/>
              <a:t>dependent</a:t>
            </a:r>
          </a:p>
          <a:p>
            <a:pPr algn="ctr"/>
            <a:r>
              <a:rPr lang="en-US" sz="1200" b="1"/>
              <a:t>assortment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04" name="Text Box 19"/>
          <p:cNvSpPr txBox="1">
            <a:spLocks noChangeArrowheads="1"/>
          </p:cNvSpPr>
          <p:nvPr/>
        </p:nvSpPr>
        <p:spPr bwMode="auto">
          <a:xfrm>
            <a:off x="3248025" y="638175"/>
            <a:ext cx="3762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5" name="Text Box 20"/>
          <p:cNvSpPr txBox="1">
            <a:spLocks noChangeArrowheads="1"/>
          </p:cNvSpPr>
          <p:nvPr/>
        </p:nvSpPr>
        <p:spPr bwMode="auto">
          <a:xfrm>
            <a:off x="4625975" y="638175"/>
            <a:ext cx="2492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6" name="Text Box 21"/>
          <p:cNvSpPr txBox="1">
            <a:spLocks noChangeArrowheads="1"/>
          </p:cNvSpPr>
          <p:nvPr/>
        </p:nvSpPr>
        <p:spPr bwMode="auto">
          <a:xfrm>
            <a:off x="3709988" y="1162050"/>
            <a:ext cx="2047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7" name="Text Box 22"/>
          <p:cNvSpPr txBox="1">
            <a:spLocks noChangeArrowheads="1"/>
          </p:cNvSpPr>
          <p:nvPr/>
        </p:nvSpPr>
        <p:spPr bwMode="auto">
          <a:xfrm>
            <a:off x="4429125" y="1143000"/>
            <a:ext cx="1222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8" name="Text Box 23"/>
          <p:cNvSpPr txBox="1">
            <a:spLocks noChangeArrowheads="1"/>
          </p:cNvSpPr>
          <p:nvPr/>
        </p:nvSpPr>
        <p:spPr bwMode="auto">
          <a:xfrm>
            <a:off x="4359275" y="1800225"/>
            <a:ext cx="3127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09" name="Text Box 24"/>
          <p:cNvSpPr txBox="1">
            <a:spLocks noChangeArrowheads="1"/>
          </p:cNvSpPr>
          <p:nvPr/>
        </p:nvSpPr>
        <p:spPr bwMode="auto">
          <a:xfrm>
            <a:off x="4117975" y="1165225"/>
            <a:ext cx="96838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>
                <a:sym typeface="Symbol" pitchFamily="-1" charset="2"/>
              </a:rPr>
              <a:t>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10" name="Text Box 25"/>
          <p:cNvSpPr txBox="1">
            <a:spLocks noChangeArrowheads="1"/>
          </p:cNvSpPr>
          <p:nvPr/>
        </p:nvSpPr>
        <p:spPr bwMode="auto">
          <a:xfrm>
            <a:off x="4505325" y="2092325"/>
            <a:ext cx="1017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200" b="1"/>
              <a:t>Hypothesis of</a:t>
            </a:r>
          </a:p>
          <a:p>
            <a:pPr algn="ctr"/>
            <a:r>
              <a:rPr lang="en-US" sz="1200" b="1"/>
              <a:t>independent</a:t>
            </a:r>
          </a:p>
          <a:p>
            <a:pPr algn="ctr"/>
            <a:r>
              <a:rPr lang="en-US" sz="1200" b="1"/>
              <a:t>assortment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11" name="Text Box 26"/>
          <p:cNvSpPr txBox="1">
            <a:spLocks noChangeArrowheads="1"/>
          </p:cNvSpPr>
          <p:nvPr/>
        </p:nvSpPr>
        <p:spPr bwMode="auto">
          <a:xfrm>
            <a:off x="4073525" y="2854325"/>
            <a:ext cx="1730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or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2" name="Text Box 27"/>
          <p:cNvSpPr txBox="1">
            <a:spLocks noChangeArrowheads="1"/>
          </p:cNvSpPr>
          <p:nvPr/>
        </p:nvSpPr>
        <p:spPr bwMode="auto">
          <a:xfrm>
            <a:off x="1711325" y="2930525"/>
            <a:ext cx="106203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Predicted</a:t>
            </a:r>
          </a:p>
          <a:p>
            <a:r>
              <a:rPr lang="en-US" sz="1200" b="1"/>
              <a:t>offspring of</a:t>
            </a:r>
          </a:p>
          <a:p>
            <a:r>
              <a:rPr lang="en-US" sz="1200" b="1"/>
              <a:t>F</a:t>
            </a:r>
            <a:r>
              <a:rPr lang="en-US" sz="1200" b="1" baseline="-25000"/>
              <a:t>2</a:t>
            </a:r>
            <a:r>
              <a:rPr lang="en-US" sz="1200" b="1"/>
              <a:t> generation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3" name="Text Box 28"/>
          <p:cNvSpPr txBox="1">
            <a:spLocks noChangeArrowheads="1"/>
          </p:cNvSpPr>
          <p:nvPr/>
        </p:nvSpPr>
        <p:spPr bwMode="auto">
          <a:xfrm>
            <a:off x="3292475" y="3133725"/>
            <a:ext cx="452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Sperm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4" name="Text Box 30"/>
          <p:cNvSpPr txBox="1">
            <a:spLocks noChangeArrowheads="1"/>
          </p:cNvSpPr>
          <p:nvPr/>
        </p:nvSpPr>
        <p:spPr bwMode="auto">
          <a:xfrm>
            <a:off x="5864225" y="2797175"/>
            <a:ext cx="452438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Sperm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15" name="Text Box 31"/>
          <p:cNvSpPr txBox="1">
            <a:spLocks noChangeArrowheads="1"/>
          </p:cNvSpPr>
          <p:nvPr/>
        </p:nvSpPr>
        <p:spPr bwMode="auto">
          <a:xfrm>
            <a:off x="5241925" y="3038475"/>
            <a:ext cx="204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6" name="Text Box 32"/>
          <p:cNvSpPr txBox="1">
            <a:spLocks noChangeArrowheads="1"/>
          </p:cNvSpPr>
          <p:nvPr/>
        </p:nvSpPr>
        <p:spPr bwMode="auto">
          <a:xfrm>
            <a:off x="3184525" y="3343275"/>
            <a:ext cx="204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7" name="Text Box 33"/>
          <p:cNvSpPr txBox="1">
            <a:spLocks noChangeArrowheads="1"/>
          </p:cNvSpPr>
          <p:nvPr/>
        </p:nvSpPr>
        <p:spPr bwMode="auto">
          <a:xfrm>
            <a:off x="6799263" y="3032125"/>
            <a:ext cx="1222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8" name="Text Box 34"/>
          <p:cNvSpPr txBox="1">
            <a:spLocks noChangeArrowheads="1"/>
          </p:cNvSpPr>
          <p:nvPr/>
        </p:nvSpPr>
        <p:spPr bwMode="auto">
          <a:xfrm>
            <a:off x="3743325" y="3343275"/>
            <a:ext cx="1222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19" name="Text Box 35"/>
          <p:cNvSpPr txBox="1">
            <a:spLocks noChangeArrowheads="1"/>
          </p:cNvSpPr>
          <p:nvPr/>
        </p:nvSpPr>
        <p:spPr bwMode="auto">
          <a:xfrm>
            <a:off x="5788025" y="3044825"/>
            <a:ext cx="1222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0" name="Text Box 36"/>
          <p:cNvSpPr txBox="1">
            <a:spLocks noChangeArrowheads="1"/>
          </p:cNvSpPr>
          <p:nvPr/>
        </p:nvSpPr>
        <p:spPr bwMode="auto">
          <a:xfrm>
            <a:off x="4733925" y="3508375"/>
            <a:ext cx="204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1" name="Text Box 37"/>
          <p:cNvSpPr txBox="1">
            <a:spLocks noChangeArrowheads="1"/>
          </p:cNvSpPr>
          <p:nvPr/>
        </p:nvSpPr>
        <p:spPr bwMode="auto">
          <a:xfrm>
            <a:off x="6283325" y="3038475"/>
            <a:ext cx="204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2" name="Text Box 38"/>
          <p:cNvSpPr txBox="1">
            <a:spLocks noChangeArrowheads="1"/>
          </p:cNvSpPr>
          <p:nvPr/>
        </p:nvSpPr>
        <p:spPr bwMode="auto">
          <a:xfrm>
            <a:off x="4746625" y="4010025"/>
            <a:ext cx="1222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3" name="Text Box 39"/>
          <p:cNvSpPr txBox="1">
            <a:spLocks noChangeArrowheads="1"/>
          </p:cNvSpPr>
          <p:nvPr/>
        </p:nvSpPr>
        <p:spPr bwMode="auto">
          <a:xfrm>
            <a:off x="4752975" y="4518025"/>
            <a:ext cx="204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4" name="Text Box 40"/>
          <p:cNvSpPr txBox="1">
            <a:spLocks noChangeArrowheads="1"/>
          </p:cNvSpPr>
          <p:nvPr/>
        </p:nvSpPr>
        <p:spPr bwMode="auto">
          <a:xfrm>
            <a:off x="2724150" y="4310063"/>
            <a:ext cx="1222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5" name="Text Box 41"/>
          <p:cNvSpPr txBox="1">
            <a:spLocks noChangeArrowheads="1"/>
          </p:cNvSpPr>
          <p:nvPr/>
        </p:nvSpPr>
        <p:spPr bwMode="auto">
          <a:xfrm>
            <a:off x="2689225" y="3813175"/>
            <a:ext cx="204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6" name="Text Box 42"/>
          <p:cNvSpPr txBox="1">
            <a:spLocks noChangeArrowheads="1"/>
          </p:cNvSpPr>
          <p:nvPr/>
        </p:nvSpPr>
        <p:spPr bwMode="auto">
          <a:xfrm>
            <a:off x="5108575" y="364807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7" name="Text Box 43"/>
          <p:cNvSpPr txBox="1">
            <a:spLocks noChangeArrowheads="1"/>
          </p:cNvSpPr>
          <p:nvPr/>
        </p:nvSpPr>
        <p:spPr bwMode="auto">
          <a:xfrm>
            <a:off x="3044825" y="395922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8" name="Text Box 44"/>
          <p:cNvSpPr txBox="1">
            <a:spLocks noChangeArrowheads="1"/>
          </p:cNvSpPr>
          <p:nvPr/>
        </p:nvSpPr>
        <p:spPr bwMode="auto">
          <a:xfrm>
            <a:off x="3584575" y="3952875"/>
            <a:ext cx="3317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29" name="Text Box 45"/>
          <p:cNvSpPr txBox="1">
            <a:spLocks noChangeArrowheads="1"/>
          </p:cNvSpPr>
          <p:nvPr/>
        </p:nvSpPr>
        <p:spPr bwMode="auto">
          <a:xfrm>
            <a:off x="3082925" y="4454525"/>
            <a:ext cx="3317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0" name="Text Box 46"/>
          <p:cNvSpPr txBox="1">
            <a:spLocks noChangeArrowheads="1"/>
          </p:cNvSpPr>
          <p:nvPr/>
        </p:nvSpPr>
        <p:spPr bwMode="auto">
          <a:xfrm>
            <a:off x="6638925" y="3654425"/>
            <a:ext cx="3317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1" name="Text Box 47"/>
          <p:cNvSpPr txBox="1">
            <a:spLocks noChangeArrowheads="1"/>
          </p:cNvSpPr>
          <p:nvPr/>
        </p:nvSpPr>
        <p:spPr bwMode="auto">
          <a:xfrm>
            <a:off x="6137275" y="4156075"/>
            <a:ext cx="3317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2" name="Text Box 48"/>
          <p:cNvSpPr txBox="1">
            <a:spLocks noChangeArrowheads="1"/>
          </p:cNvSpPr>
          <p:nvPr/>
        </p:nvSpPr>
        <p:spPr bwMode="auto">
          <a:xfrm>
            <a:off x="5641975" y="4651375"/>
            <a:ext cx="3317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3" name="Text Box 49"/>
          <p:cNvSpPr txBox="1">
            <a:spLocks noChangeArrowheads="1"/>
          </p:cNvSpPr>
          <p:nvPr/>
        </p:nvSpPr>
        <p:spPr bwMode="auto">
          <a:xfrm>
            <a:off x="5140325" y="5159375"/>
            <a:ext cx="3317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4" name="Text Box 50"/>
          <p:cNvSpPr txBox="1">
            <a:spLocks noChangeArrowheads="1"/>
          </p:cNvSpPr>
          <p:nvPr/>
        </p:nvSpPr>
        <p:spPr bwMode="auto">
          <a:xfrm>
            <a:off x="5622925" y="364172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5" name="Text Box 51"/>
          <p:cNvSpPr txBox="1">
            <a:spLocks noChangeArrowheads="1"/>
          </p:cNvSpPr>
          <p:nvPr/>
        </p:nvSpPr>
        <p:spPr bwMode="auto">
          <a:xfrm>
            <a:off x="5127625" y="414337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6" name="Text Box 52"/>
          <p:cNvSpPr txBox="1">
            <a:spLocks noChangeArrowheads="1"/>
          </p:cNvSpPr>
          <p:nvPr/>
        </p:nvSpPr>
        <p:spPr bwMode="auto">
          <a:xfrm>
            <a:off x="6118225" y="364807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7" name="Text Box 53"/>
          <p:cNvSpPr txBox="1">
            <a:spLocks noChangeArrowheads="1"/>
          </p:cNvSpPr>
          <p:nvPr/>
        </p:nvSpPr>
        <p:spPr bwMode="auto">
          <a:xfrm>
            <a:off x="5114925" y="465137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8" name="Text Box 54"/>
          <p:cNvSpPr txBox="1">
            <a:spLocks noChangeArrowheads="1"/>
          </p:cNvSpPr>
          <p:nvPr/>
        </p:nvSpPr>
        <p:spPr bwMode="auto">
          <a:xfrm>
            <a:off x="5648325" y="4143375"/>
            <a:ext cx="3190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39" name="Text Box 55"/>
          <p:cNvSpPr txBox="1">
            <a:spLocks noChangeArrowheads="1"/>
          </p:cNvSpPr>
          <p:nvPr/>
        </p:nvSpPr>
        <p:spPr bwMode="auto">
          <a:xfrm>
            <a:off x="6657975" y="414972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0" name="Text Box 56"/>
          <p:cNvSpPr txBox="1">
            <a:spLocks noChangeArrowheads="1"/>
          </p:cNvSpPr>
          <p:nvPr/>
        </p:nvSpPr>
        <p:spPr bwMode="auto">
          <a:xfrm>
            <a:off x="5661025" y="515302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1" name="Text Box 57"/>
          <p:cNvSpPr txBox="1">
            <a:spLocks noChangeArrowheads="1"/>
          </p:cNvSpPr>
          <p:nvPr/>
        </p:nvSpPr>
        <p:spPr bwMode="auto">
          <a:xfrm>
            <a:off x="6130925" y="465137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2" name="Text Box 58"/>
          <p:cNvSpPr txBox="1">
            <a:spLocks noChangeArrowheads="1"/>
          </p:cNvSpPr>
          <p:nvPr/>
        </p:nvSpPr>
        <p:spPr bwMode="auto">
          <a:xfrm>
            <a:off x="6657975" y="465772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3" name="Text Box 59"/>
          <p:cNvSpPr txBox="1">
            <a:spLocks noChangeArrowheads="1"/>
          </p:cNvSpPr>
          <p:nvPr/>
        </p:nvSpPr>
        <p:spPr bwMode="auto">
          <a:xfrm>
            <a:off x="6156325" y="5153025"/>
            <a:ext cx="3762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4" name="Text Box 60"/>
          <p:cNvSpPr txBox="1">
            <a:spLocks noChangeArrowheads="1"/>
          </p:cNvSpPr>
          <p:nvPr/>
        </p:nvSpPr>
        <p:spPr bwMode="auto">
          <a:xfrm>
            <a:off x="6683375" y="5159375"/>
            <a:ext cx="2746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5" name="Text Box 61"/>
          <p:cNvSpPr txBox="1">
            <a:spLocks noChangeArrowheads="1"/>
          </p:cNvSpPr>
          <p:nvPr/>
        </p:nvSpPr>
        <p:spPr bwMode="auto">
          <a:xfrm>
            <a:off x="3622675" y="4460875"/>
            <a:ext cx="274638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yyrr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6" name="Text Box 62"/>
          <p:cNvSpPr txBox="1">
            <a:spLocks noChangeArrowheads="1"/>
          </p:cNvSpPr>
          <p:nvPr/>
        </p:nvSpPr>
        <p:spPr bwMode="auto">
          <a:xfrm>
            <a:off x="2695575" y="5114925"/>
            <a:ext cx="14938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Phenotypic ratio 3:1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47" name="Text Box 63"/>
          <p:cNvSpPr txBox="1">
            <a:spLocks noChangeArrowheads="1"/>
          </p:cNvSpPr>
          <p:nvPr/>
        </p:nvSpPr>
        <p:spPr bwMode="auto">
          <a:xfrm>
            <a:off x="2098675" y="4079875"/>
            <a:ext cx="338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Eggs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48" name="Text Box 64"/>
          <p:cNvSpPr txBox="1">
            <a:spLocks noChangeArrowheads="1"/>
          </p:cNvSpPr>
          <p:nvPr/>
        </p:nvSpPr>
        <p:spPr bwMode="auto">
          <a:xfrm>
            <a:off x="4175125" y="4232275"/>
            <a:ext cx="363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Eggs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49" name="Text Box 65"/>
          <p:cNvSpPr txBox="1">
            <a:spLocks noChangeArrowheads="1"/>
          </p:cNvSpPr>
          <p:nvPr/>
        </p:nvSpPr>
        <p:spPr bwMode="auto">
          <a:xfrm>
            <a:off x="5172075" y="5737225"/>
            <a:ext cx="17351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Phenotypic ratio 9:3:3:1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50" name="Text Box 66"/>
          <p:cNvSpPr txBox="1">
            <a:spLocks noChangeArrowheads="1"/>
          </p:cNvSpPr>
          <p:nvPr/>
        </p:nvSpPr>
        <p:spPr bwMode="auto">
          <a:xfrm>
            <a:off x="2981325" y="3349625"/>
            <a:ext cx="1476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2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51" name="Text Box 67"/>
          <p:cNvSpPr txBox="1">
            <a:spLocks noChangeArrowheads="1"/>
          </p:cNvSpPr>
          <p:nvPr/>
        </p:nvSpPr>
        <p:spPr bwMode="auto">
          <a:xfrm>
            <a:off x="3502025" y="3349625"/>
            <a:ext cx="1476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2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52" name="Text Box 68"/>
          <p:cNvSpPr txBox="1">
            <a:spLocks noChangeArrowheads="1"/>
          </p:cNvSpPr>
          <p:nvPr/>
        </p:nvSpPr>
        <p:spPr bwMode="auto">
          <a:xfrm>
            <a:off x="2479675" y="3813175"/>
            <a:ext cx="1476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2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53" name="Text Box 69"/>
          <p:cNvSpPr txBox="1">
            <a:spLocks noChangeArrowheads="1"/>
          </p:cNvSpPr>
          <p:nvPr/>
        </p:nvSpPr>
        <p:spPr bwMode="auto">
          <a:xfrm>
            <a:off x="2479675" y="4308475"/>
            <a:ext cx="14763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2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54" name="Text Box 70"/>
          <p:cNvSpPr txBox="1">
            <a:spLocks noChangeArrowheads="1"/>
          </p:cNvSpPr>
          <p:nvPr/>
        </p:nvSpPr>
        <p:spPr bwMode="auto">
          <a:xfrm>
            <a:off x="4518025" y="349726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55" name="Text Box 71"/>
          <p:cNvSpPr txBox="1">
            <a:spLocks noChangeArrowheads="1"/>
          </p:cNvSpPr>
          <p:nvPr/>
        </p:nvSpPr>
        <p:spPr bwMode="auto">
          <a:xfrm>
            <a:off x="4760913" y="5006975"/>
            <a:ext cx="12223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 i="1">
                <a:latin typeface="TimesNewRomanPS Bold" pitchFamily="1" charset="0"/>
              </a:rPr>
              <a:t>yr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33856" name="Text Box 73"/>
          <p:cNvSpPr txBox="1">
            <a:spLocks noChangeArrowheads="1"/>
          </p:cNvSpPr>
          <p:nvPr/>
        </p:nvSpPr>
        <p:spPr bwMode="auto">
          <a:xfrm>
            <a:off x="5026025" y="303371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57" name="Text Box 74"/>
          <p:cNvSpPr txBox="1">
            <a:spLocks noChangeArrowheads="1"/>
          </p:cNvSpPr>
          <p:nvPr/>
        </p:nvSpPr>
        <p:spPr bwMode="auto">
          <a:xfrm>
            <a:off x="5553075" y="302736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58" name="Text Box 75"/>
          <p:cNvSpPr txBox="1">
            <a:spLocks noChangeArrowheads="1"/>
          </p:cNvSpPr>
          <p:nvPr/>
        </p:nvSpPr>
        <p:spPr bwMode="auto">
          <a:xfrm>
            <a:off x="6054725" y="302101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59" name="Text Box 76"/>
          <p:cNvSpPr txBox="1">
            <a:spLocks noChangeArrowheads="1"/>
          </p:cNvSpPr>
          <p:nvPr/>
        </p:nvSpPr>
        <p:spPr bwMode="auto">
          <a:xfrm>
            <a:off x="6556375" y="302736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60" name="Text Box 77"/>
          <p:cNvSpPr txBox="1">
            <a:spLocks noChangeArrowheads="1"/>
          </p:cNvSpPr>
          <p:nvPr/>
        </p:nvSpPr>
        <p:spPr bwMode="auto">
          <a:xfrm>
            <a:off x="4518025" y="399256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61" name="Text Box 78"/>
          <p:cNvSpPr txBox="1">
            <a:spLocks noChangeArrowheads="1"/>
          </p:cNvSpPr>
          <p:nvPr/>
        </p:nvSpPr>
        <p:spPr bwMode="auto">
          <a:xfrm>
            <a:off x="4518025" y="449421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62" name="Text Box 79"/>
          <p:cNvSpPr txBox="1">
            <a:spLocks noChangeArrowheads="1"/>
          </p:cNvSpPr>
          <p:nvPr/>
        </p:nvSpPr>
        <p:spPr bwMode="auto">
          <a:xfrm>
            <a:off x="4518025" y="499586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</a:p>
        </p:txBody>
      </p:sp>
      <p:sp>
        <p:nvSpPr>
          <p:cNvPr id="33863" name="Text Box 80"/>
          <p:cNvSpPr txBox="1">
            <a:spLocks noChangeArrowheads="1"/>
          </p:cNvSpPr>
          <p:nvPr/>
        </p:nvSpPr>
        <p:spPr bwMode="auto">
          <a:xfrm>
            <a:off x="3463925" y="479901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64" name="Text Box 81"/>
          <p:cNvSpPr txBox="1">
            <a:spLocks noChangeArrowheads="1"/>
          </p:cNvSpPr>
          <p:nvPr/>
        </p:nvSpPr>
        <p:spPr bwMode="auto">
          <a:xfrm>
            <a:off x="2936875" y="4799013"/>
            <a:ext cx="166688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3</a:t>
            </a:r>
            <a:r>
              <a:rPr lang="en-US" sz="1000" b="1"/>
              <a:t>/</a:t>
            </a:r>
            <a:r>
              <a:rPr lang="en-US" sz="1000" b="1" baseline="-15000"/>
              <a:t>4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65" name="Text Box 82"/>
          <p:cNvSpPr txBox="1">
            <a:spLocks noChangeArrowheads="1"/>
          </p:cNvSpPr>
          <p:nvPr/>
        </p:nvSpPr>
        <p:spPr bwMode="auto">
          <a:xfrm>
            <a:off x="4657725" y="5467350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9</a:t>
            </a:r>
            <a:r>
              <a:rPr lang="en-US" sz="1000" b="1"/>
              <a:t>/</a:t>
            </a:r>
            <a:r>
              <a:rPr lang="en-US" sz="1000" b="1" baseline="-15000"/>
              <a:t>16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66" name="Text Box 83"/>
          <p:cNvSpPr txBox="1">
            <a:spLocks noChangeArrowheads="1"/>
          </p:cNvSpPr>
          <p:nvPr/>
        </p:nvSpPr>
        <p:spPr bwMode="auto">
          <a:xfrm>
            <a:off x="5299075" y="5461000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3</a:t>
            </a:r>
            <a:r>
              <a:rPr lang="en-US" sz="1000" b="1"/>
              <a:t>/</a:t>
            </a:r>
            <a:r>
              <a:rPr lang="en-US" sz="1000" b="1" baseline="-15000"/>
              <a:t>16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67" name="Text Box 84"/>
          <p:cNvSpPr txBox="1">
            <a:spLocks noChangeArrowheads="1"/>
          </p:cNvSpPr>
          <p:nvPr/>
        </p:nvSpPr>
        <p:spPr bwMode="auto">
          <a:xfrm>
            <a:off x="5959475" y="5467350"/>
            <a:ext cx="204788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3</a:t>
            </a:r>
            <a:r>
              <a:rPr lang="en-US" sz="1000" b="1"/>
              <a:t>/</a:t>
            </a:r>
            <a:r>
              <a:rPr lang="en-US" sz="1000" b="1" baseline="-15000"/>
              <a:t>16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68" name="Text Box 85"/>
          <p:cNvSpPr txBox="1">
            <a:spLocks noChangeArrowheads="1"/>
          </p:cNvSpPr>
          <p:nvPr/>
        </p:nvSpPr>
        <p:spPr bwMode="auto">
          <a:xfrm>
            <a:off x="6542088" y="5461000"/>
            <a:ext cx="204787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000" b="1" baseline="30000"/>
              <a:t>1</a:t>
            </a:r>
            <a:r>
              <a:rPr lang="en-US" sz="1000" b="1"/>
              <a:t>/</a:t>
            </a:r>
            <a:r>
              <a:rPr lang="en-US" sz="1000" b="1" baseline="-15000"/>
              <a:t>16</a:t>
            </a:r>
            <a:endParaRPr lang="en-US" sz="1000" b="1">
              <a:solidFill>
                <a:srgbClr val="563A84"/>
              </a:solidFill>
            </a:endParaRPr>
          </a:p>
        </p:txBody>
      </p:sp>
      <p:sp>
        <p:nvSpPr>
          <p:cNvPr id="33869" name="Text Box 86"/>
          <p:cNvSpPr txBox="1">
            <a:spLocks noChangeArrowheads="1"/>
          </p:cNvSpPr>
          <p:nvPr/>
        </p:nvSpPr>
        <p:spPr bwMode="auto">
          <a:xfrm>
            <a:off x="4600575" y="6340475"/>
            <a:ext cx="27955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/>
              <a:t>Phenotypic ratio approximately 9:3:3:1</a:t>
            </a:r>
            <a:endParaRPr lang="en-US" sz="1200" b="1">
              <a:solidFill>
                <a:srgbClr val="563A84"/>
              </a:solidFill>
            </a:endParaRPr>
          </a:p>
        </p:txBody>
      </p:sp>
      <p:sp>
        <p:nvSpPr>
          <p:cNvPr id="33870" name="Text Box 87"/>
          <p:cNvSpPr txBox="1">
            <a:spLocks noChangeArrowheads="1"/>
          </p:cNvSpPr>
          <p:nvPr/>
        </p:nvSpPr>
        <p:spPr bwMode="auto">
          <a:xfrm>
            <a:off x="1730375" y="6353175"/>
            <a:ext cx="2555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315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33871" name="Text Box 88"/>
          <p:cNvSpPr txBox="1">
            <a:spLocks noChangeArrowheads="1"/>
          </p:cNvSpPr>
          <p:nvPr/>
        </p:nvSpPr>
        <p:spPr bwMode="auto">
          <a:xfrm>
            <a:off x="2460625" y="6353175"/>
            <a:ext cx="2555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108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33872" name="Text Box 89"/>
          <p:cNvSpPr txBox="1">
            <a:spLocks noChangeArrowheads="1"/>
          </p:cNvSpPr>
          <p:nvPr/>
        </p:nvSpPr>
        <p:spPr bwMode="auto">
          <a:xfrm>
            <a:off x="3171825" y="6353175"/>
            <a:ext cx="25558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101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33873" name="Text Box 90"/>
          <p:cNvSpPr txBox="1">
            <a:spLocks noChangeArrowheads="1"/>
          </p:cNvSpPr>
          <p:nvPr/>
        </p:nvSpPr>
        <p:spPr bwMode="auto">
          <a:xfrm>
            <a:off x="3883025" y="6353175"/>
            <a:ext cx="17303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100" b="1"/>
              <a:t>32</a:t>
            </a:r>
            <a:endParaRPr lang="en-US" sz="1100" b="1">
              <a:solidFill>
                <a:srgbClr val="563A84"/>
              </a:solidFill>
            </a:endParaRPr>
          </a:p>
        </p:txBody>
      </p:sp>
      <p:sp>
        <p:nvSpPr>
          <p:cNvPr id="33874" name="Slide Number Placeholder 8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937BA6F-6FE4-FF42-B264-078EF3616D28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10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8" descr="14_09CoinTos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39700"/>
            <a:ext cx="67310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7"/>
          <p:cNvSpPr txBox="1">
            <a:spLocks noChangeArrowheads="1"/>
          </p:cNvSpPr>
          <p:nvPr/>
        </p:nvSpPr>
        <p:spPr bwMode="auto">
          <a:xfrm>
            <a:off x="2185988" y="173038"/>
            <a:ext cx="2841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Rr</a:t>
            </a:r>
            <a:endParaRPr lang="en-US" sz="1200" b="1"/>
          </a:p>
        </p:txBody>
      </p:sp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6503988" y="160338"/>
            <a:ext cx="3159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Rr</a:t>
            </a:r>
            <a:endParaRPr lang="en-US" sz="1200" b="1"/>
          </a:p>
        </p:txBody>
      </p:sp>
      <p:sp>
        <p:nvSpPr>
          <p:cNvPr id="35845" name="Text Box 13"/>
          <p:cNvSpPr txBox="1">
            <a:spLocks noChangeArrowheads="1"/>
          </p:cNvSpPr>
          <p:nvPr/>
        </p:nvSpPr>
        <p:spPr bwMode="auto">
          <a:xfrm>
            <a:off x="4503738" y="223838"/>
            <a:ext cx="1190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ym typeface="Symbol" pitchFamily="-1" charset="2"/>
              </a:rPr>
              <a:t></a:t>
            </a: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1417638" y="515938"/>
            <a:ext cx="18335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800" b="1"/>
              <a:t>Segregation of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alleles into eggs</a:t>
            </a:r>
            <a:endParaRPr lang="en-US" sz="1200" b="1"/>
          </a:p>
        </p:txBody>
      </p:sp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4135438" y="1951038"/>
            <a:ext cx="7477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  <a:endParaRPr lang="en-US" sz="1200" b="1"/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3703638" y="2552700"/>
            <a:ext cx="176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3386138" y="3498850"/>
            <a:ext cx="176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0" name="Text Box 18"/>
          <p:cNvSpPr txBox="1">
            <a:spLocks noChangeArrowheads="1"/>
          </p:cNvSpPr>
          <p:nvPr/>
        </p:nvSpPr>
        <p:spPr bwMode="auto">
          <a:xfrm>
            <a:off x="2235200" y="3860800"/>
            <a:ext cx="176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200" b="1"/>
          </a:p>
        </p:txBody>
      </p:sp>
      <p:sp>
        <p:nvSpPr>
          <p:cNvPr id="35851" name="Text Box 19"/>
          <p:cNvSpPr txBox="1">
            <a:spLocks noChangeArrowheads="1"/>
          </p:cNvSpPr>
          <p:nvPr/>
        </p:nvSpPr>
        <p:spPr bwMode="auto">
          <a:xfrm>
            <a:off x="3798888" y="3806825"/>
            <a:ext cx="1762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2" name="Text Box 20"/>
          <p:cNvSpPr txBox="1">
            <a:spLocks noChangeArrowheads="1"/>
          </p:cNvSpPr>
          <p:nvPr/>
        </p:nvSpPr>
        <p:spPr bwMode="auto">
          <a:xfrm>
            <a:off x="5111750" y="3505200"/>
            <a:ext cx="1762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3" name="Text Box 21"/>
          <p:cNvSpPr txBox="1">
            <a:spLocks noChangeArrowheads="1"/>
          </p:cNvSpPr>
          <p:nvPr/>
        </p:nvSpPr>
        <p:spPr bwMode="auto">
          <a:xfrm>
            <a:off x="3794125" y="5491163"/>
            <a:ext cx="1762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4" name="Text Box 22"/>
          <p:cNvSpPr txBox="1">
            <a:spLocks noChangeArrowheads="1"/>
          </p:cNvSpPr>
          <p:nvPr/>
        </p:nvSpPr>
        <p:spPr bwMode="auto">
          <a:xfrm>
            <a:off x="5538788" y="5487988"/>
            <a:ext cx="107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5" name="Text Box 23"/>
          <p:cNvSpPr txBox="1">
            <a:spLocks noChangeArrowheads="1"/>
          </p:cNvSpPr>
          <p:nvPr/>
        </p:nvSpPr>
        <p:spPr bwMode="auto">
          <a:xfrm>
            <a:off x="5141913" y="5224463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6" name="Text Box 24"/>
          <p:cNvSpPr txBox="1">
            <a:spLocks noChangeArrowheads="1"/>
          </p:cNvSpPr>
          <p:nvPr/>
        </p:nvSpPr>
        <p:spPr bwMode="auto">
          <a:xfrm>
            <a:off x="3424238" y="5222875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7" name="Text Box 25"/>
          <p:cNvSpPr txBox="1">
            <a:spLocks noChangeArrowheads="1"/>
          </p:cNvSpPr>
          <p:nvPr/>
        </p:nvSpPr>
        <p:spPr bwMode="auto">
          <a:xfrm>
            <a:off x="2265363" y="5605463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8" name="Text Box 26"/>
          <p:cNvSpPr txBox="1">
            <a:spLocks noChangeArrowheads="1"/>
          </p:cNvSpPr>
          <p:nvPr/>
        </p:nvSpPr>
        <p:spPr bwMode="auto">
          <a:xfrm>
            <a:off x="5535613" y="3849688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59" name="Text Box 27"/>
          <p:cNvSpPr txBox="1">
            <a:spLocks noChangeArrowheads="1"/>
          </p:cNvSpPr>
          <p:nvPr/>
        </p:nvSpPr>
        <p:spPr bwMode="auto">
          <a:xfrm>
            <a:off x="5513388" y="2589213"/>
            <a:ext cx="952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1700" b="1" i="1">
                <a:latin typeface="TimesNewRomanPS Bold" pitchFamily="1" charset="0"/>
              </a:rPr>
              <a:t>r</a:t>
            </a:r>
            <a:endParaRPr lang="en-US" sz="1700" b="1"/>
          </a:p>
        </p:txBody>
      </p:sp>
      <p:sp>
        <p:nvSpPr>
          <p:cNvPr id="35860" name="Text Box 28"/>
          <p:cNvSpPr txBox="1">
            <a:spLocks noChangeArrowheads="1"/>
          </p:cNvSpPr>
          <p:nvPr/>
        </p:nvSpPr>
        <p:spPr bwMode="auto">
          <a:xfrm>
            <a:off x="2944813" y="25034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35861" name="Text Box 29"/>
          <p:cNvSpPr txBox="1">
            <a:spLocks noChangeArrowheads="1"/>
          </p:cNvSpPr>
          <p:nvPr/>
        </p:nvSpPr>
        <p:spPr bwMode="auto">
          <a:xfrm>
            <a:off x="1471613" y="38242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35862" name="Text Box 30"/>
          <p:cNvSpPr txBox="1">
            <a:spLocks noChangeArrowheads="1"/>
          </p:cNvSpPr>
          <p:nvPr/>
        </p:nvSpPr>
        <p:spPr bwMode="auto">
          <a:xfrm>
            <a:off x="1471613" y="55260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35863" name="Text Box 31"/>
          <p:cNvSpPr txBox="1">
            <a:spLocks noChangeArrowheads="1"/>
          </p:cNvSpPr>
          <p:nvPr/>
        </p:nvSpPr>
        <p:spPr bwMode="auto">
          <a:xfrm>
            <a:off x="4748213" y="25034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2</a:t>
            </a:r>
            <a:endParaRPr lang="en-US" b="1"/>
          </a:p>
        </p:txBody>
      </p:sp>
      <p:sp>
        <p:nvSpPr>
          <p:cNvPr id="35864" name="Text Box 32"/>
          <p:cNvSpPr txBox="1">
            <a:spLocks noChangeArrowheads="1"/>
          </p:cNvSpPr>
          <p:nvPr/>
        </p:nvSpPr>
        <p:spPr bwMode="auto">
          <a:xfrm>
            <a:off x="5545138" y="503238"/>
            <a:ext cx="20494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800" b="1"/>
              <a:t>Segregation of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alleles into sperm</a:t>
            </a:r>
            <a:endParaRPr lang="en-US" sz="1200" b="1"/>
          </a:p>
        </p:txBody>
      </p:sp>
      <p:sp>
        <p:nvSpPr>
          <p:cNvPr id="35865" name="Text Box 33"/>
          <p:cNvSpPr txBox="1">
            <a:spLocks noChangeArrowheads="1"/>
          </p:cNvSpPr>
          <p:nvPr/>
        </p:nvSpPr>
        <p:spPr bwMode="auto">
          <a:xfrm>
            <a:off x="1646238" y="4668838"/>
            <a:ext cx="62071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  <a:endParaRPr lang="en-US" sz="1200" b="1"/>
          </a:p>
        </p:txBody>
      </p:sp>
      <p:sp>
        <p:nvSpPr>
          <p:cNvPr id="35866" name="Text Box 34"/>
          <p:cNvSpPr txBox="1">
            <a:spLocks noChangeArrowheads="1"/>
          </p:cNvSpPr>
          <p:nvPr/>
        </p:nvSpPr>
        <p:spPr bwMode="auto">
          <a:xfrm>
            <a:off x="3567113" y="44211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4</a:t>
            </a:r>
            <a:endParaRPr lang="en-US" b="1"/>
          </a:p>
        </p:txBody>
      </p:sp>
      <p:sp>
        <p:nvSpPr>
          <p:cNvPr id="35867" name="Text Box 35"/>
          <p:cNvSpPr txBox="1">
            <a:spLocks noChangeArrowheads="1"/>
          </p:cNvSpPr>
          <p:nvPr/>
        </p:nvSpPr>
        <p:spPr bwMode="auto">
          <a:xfrm>
            <a:off x="5218113" y="44338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4</a:t>
            </a:r>
            <a:endParaRPr lang="en-US" b="1"/>
          </a:p>
        </p:txBody>
      </p:sp>
      <p:sp>
        <p:nvSpPr>
          <p:cNvPr id="35868" name="Text Box 36"/>
          <p:cNvSpPr txBox="1">
            <a:spLocks noChangeArrowheads="1"/>
          </p:cNvSpPr>
          <p:nvPr/>
        </p:nvSpPr>
        <p:spPr bwMode="auto">
          <a:xfrm>
            <a:off x="3567113" y="61229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4</a:t>
            </a:r>
            <a:endParaRPr lang="en-US" b="1"/>
          </a:p>
        </p:txBody>
      </p:sp>
      <p:sp>
        <p:nvSpPr>
          <p:cNvPr id="35869" name="Text Box 37"/>
          <p:cNvSpPr txBox="1">
            <a:spLocks noChangeArrowheads="1"/>
          </p:cNvSpPr>
          <p:nvPr/>
        </p:nvSpPr>
        <p:spPr bwMode="auto">
          <a:xfrm>
            <a:off x="5205413" y="6122988"/>
            <a:ext cx="425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b="1" baseline="30000"/>
              <a:t>1</a:t>
            </a:r>
            <a:r>
              <a:rPr lang="en-US" b="1"/>
              <a:t>/</a:t>
            </a:r>
            <a:r>
              <a:rPr lang="en-US" b="1" baseline="-25000"/>
              <a:t>4</a:t>
            </a:r>
            <a:endParaRPr lang="en-US" b="1"/>
          </a:p>
        </p:txBody>
      </p:sp>
      <p:sp>
        <p:nvSpPr>
          <p:cNvPr id="35870" name="Slide Number Placeholder 30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136F83E-BE61-B94A-B921-E015D0E65782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11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0" descr="14_10_IncompleteDomina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1700" y="130175"/>
            <a:ext cx="47990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4"/>
          <p:cNvSpPr>
            <a:spLocks noChangeArrowheads="1"/>
          </p:cNvSpPr>
          <p:nvPr/>
        </p:nvSpPr>
        <p:spPr bwMode="auto">
          <a:xfrm>
            <a:off x="2209800" y="5105400"/>
            <a:ext cx="1339850" cy="317500"/>
          </a:xfrm>
          <a:prstGeom prst="rect">
            <a:avLst/>
          </a:prstGeom>
          <a:solidFill>
            <a:srgbClr val="AAA78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22500" y="2901950"/>
            <a:ext cx="1327150" cy="311150"/>
          </a:xfrm>
          <a:prstGeom prst="rect">
            <a:avLst/>
          </a:prstGeom>
          <a:solidFill>
            <a:srgbClr val="AAA78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2209800" y="355600"/>
            <a:ext cx="1333500" cy="317500"/>
          </a:xfrm>
          <a:prstGeom prst="rect">
            <a:avLst/>
          </a:prstGeom>
          <a:solidFill>
            <a:srgbClr val="AAA78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519488" y="776288"/>
            <a:ext cx="34131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Red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325688" y="427038"/>
            <a:ext cx="1116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P Generation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798888" y="1658938"/>
            <a:ext cx="766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Gametes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440488" y="776288"/>
            <a:ext cx="5381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White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481388" y="96678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453188" y="96678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814888" y="1652588"/>
            <a:ext cx="227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392738" y="1652588"/>
            <a:ext cx="2587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02" name="Text Box 15"/>
          <p:cNvSpPr txBox="1">
            <a:spLocks noChangeArrowheads="1"/>
          </p:cNvSpPr>
          <p:nvPr/>
        </p:nvSpPr>
        <p:spPr bwMode="auto">
          <a:xfrm>
            <a:off x="2312988" y="2967038"/>
            <a:ext cx="11477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F</a:t>
            </a:r>
            <a:r>
              <a:rPr lang="en-US" sz="1400" b="1" baseline="-25000">
                <a:solidFill>
                  <a:schemeClr val="bg1"/>
                </a:solidFill>
              </a:rPr>
              <a:t>1</a:t>
            </a:r>
            <a:r>
              <a:rPr lang="en-US" sz="1400" b="1">
                <a:solidFill>
                  <a:schemeClr val="bg1"/>
                </a:solidFill>
              </a:rPr>
              <a:t> Generation</a:t>
            </a:r>
          </a:p>
        </p:txBody>
      </p:sp>
      <p:sp>
        <p:nvSpPr>
          <p:cNvPr id="37903" name="Text Box 16"/>
          <p:cNvSpPr txBox="1">
            <a:spLocks noChangeArrowheads="1"/>
          </p:cNvSpPr>
          <p:nvPr/>
        </p:nvSpPr>
        <p:spPr bwMode="auto">
          <a:xfrm>
            <a:off x="5748338" y="2840038"/>
            <a:ext cx="4365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Pink</a:t>
            </a:r>
          </a:p>
        </p:txBody>
      </p:sp>
      <p:sp>
        <p:nvSpPr>
          <p:cNvPr id="37904" name="Text Box 17"/>
          <p:cNvSpPr txBox="1">
            <a:spLocks noChangeArrowheads="1"/>
          </p:cNvSpPr>
          <p:nvPr/>
        </p:nvSpPr>
        <p:spPr bwMode="auto">
          <a:xfrm>
            <a:off x="5716588" y="302418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05" name="Text Box 18"/>
          <p:cNvSpPr txBox="1">
            <a:spLocks noChangeArrowheads="1"/>
          </p:cNvSpPr>
          <p:nvPr/>
        </p:nvSpPr>
        <p:spPr bwMode="auto">
          <a:xfrm>
            <a:off x="4814888" y="4065588"/>
            <a:ext cx="227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06" name="Text Box 19"/>
          <p:cNvSpPr txBox="1">
            <a:spLocks noChangeArrowheads="1"/>
          </p:cNvSpPr>
          <p:nvPr/>
        </p:nvSpPr>
        <p:spPr bwMode="auto">
          <a:xfrm>
            <a:off x="5380038" y="4065588"/>
            <a:ext cx="2587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07" name="Text Box 20"/>
          <p:cNvSpPr txBox="1">
            <a:spLocks noChangeArrowheads="1"/>
          </p:cNvSpPr>
          <p:nvPr/>
        </p:nvSpPr>
        <p:spPr bwMode="auto">
          <a:xfrm>
            <a:off x="3798888" y="4071938"/>
            <a:ext cx="76676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Gametes</a:t>
            </a:r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4586288" y="4052888"/>
            <a:ext cx="201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200" b="1"/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5170488" y="4052888"/>
            <a:ext cx="201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400" b="1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2300288" y="5170488"/>
            <a:ext cx="1147762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F</a:t>
            </a:r>
            <a:r>
              <a:rPr lang="en-US" sz="1400" b="1" baseline="-25000">
                <a:solidFill>
                  <a:schemeClr val="bg1"/>
                </a:solidFill>
              </a:rPr>
              <a:t>2</a:t>
            </a:r>
            <a:r>
              <a:rPr lang="en-US" sz="1400" b="1">
                <a:solidFill>
                  <a:schemeClr val="bg1"/>
                </a:solidFill>
              </a:rPr>
              <a:t> Generation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4973638" y="4522788"/>
            <a:ext cx="5508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Sperm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3500438" y="5748338"/>
            <a:ext cx="468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/>
              <a:t>Eggs</a:t>
            </a:r>
          </a:p>
        </p:txBody>
      </p:sp>
      <p:sp>
        <p:nvSpPr>
          <p:cNvPr id="37913" name="Text Box 28"/>
          <p:cNvSpPr txBox="1">
            <a:spLocks noChangeArrowheads="1"/>
          </p:cNvSpPr>
          <p:nvPr/>
        </p:nvSpPr>
        <p:spPr bwMode="auto">
          <a:xfrm>
            <a:off x="4859338" y="4852988"/>
            <a:ext cx="227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14" name="Text Box 29"/>
          <p:cNvSpPr txBox="1">
            <a:spLocks noChangeArrowheads="1"/>
          </p:cNvSpPr>
          <p:nvPr/>
        </p:nvSpPr>
        <p:spPr bwMode="auto">
          <a:xfrm>
            <a:off x="4173538" y="5456238"/>
            <a:ext cx="2270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15" name="Text Box 30"/>
          <p:cNvSpPr txBox="1">
            <a:spLocks noChangeArrowheads="1"/>
          </p:cNvSpPr>
          <p:nvPr/>
        </p:nvSpPr>
        <p:spPr bwMode="auto">
          <a:xfrm>
            <a:off x="5494338" y="4852988"/>
            <a:ext cx="2587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16" name="Text Box 31"/>
          <p:cNvSpPr txBox="1">
            <a:spLocks noChangeArrowheads="1"/>
          </p:cNvSpPr>
          <p:nvPr/>
        </p:nvSpPr>
        <p:spPr bwMode="auto">
          <a:xfrm>
            <a:off x="4160838" y="6103938"/>
            <a:ext cx="2587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17" name="Text Box 32"/>
          <p:cNvSpPr txBox="1">
            <a:spLocks noChangeArrowheads="1"/>
          </p:cNvSpPr>
          <p:nvPr/>
        </p:nvSpPr>
        <p:spPr bwMode="auto">
          <a:xfrm>
            <a:off x="4694238" y="566578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18" name="Text Box 33"/>
          <p:cNvSpPr txBox="1">
            <a:spLocks noChangeArrowheads="1"/>
          </p:cNvSpPr>
          <p:nvPr/>
        </p:nvSpPr>
        <p:spPr bwMode="auto">
          <a:xfrm>
            <a:off x="5341938" y="565943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19" name="Text Box 34"/>
          <p:cNvSpPr txBox="1">
            <a:spLocks noChangeArrowheads="1"/>
          </p:cNvSpPr>
          <p:nvPr/>
        </p:nvSpPr>
        <p:spPr bwMode="auto">
          <a:xfrm>
            <a:off x="4656138" y="632618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R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20" name="Text Box 35"/>
          <p:cNvSpPr txBox="1">
            <a:spLocks noChangeArrowheads="1"/>
          </p:cNvSpPr>
          <p:nvPr/>
        </p:nvSpPr>
        <p:spPr bwMode="auto">
          <a:xfrm>
            <a:off x="5329238" y="6332538"/>
            <a:ext cx="4683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r>
              <a:rPr lang="en-US" sz="1400" b="1">
                <a:latin typeface="TimesNewRomanPS Bold" pitchFamily="1" charset="0"/>
              </a:rPr>
              <a:t>C</a:t>
            </a:r>
            <a:r>
              <a:rPr lang="en-US" sz="1400" b="1" i="1" baseline="30000">
                <a:latin typeface="TimesNewRomanPS Bold" pitchFamily="1" charset="0"/>
              </a:rPr>
              <a:t>W</a:t>
            </a:r>
            <a:endParaRPr lang="en-US" sz="1400" b="1">
              <a:latin typeface="TimesNewRomanPS Bold" pitchFamily="1" charset="0"/>
            </a:endParaRPr>
          </a:p>
        </p:txBody>
      </p:sp>
      <p:sp>
        <p:nvSpPr>
          <p:cNvPr id="37921" name="Text Box 36"/>
          <p:cNvSpPr txBox="1">
            <a:spLocks noChangeArrowheads="1"/>
          </p:cNvSpPr>
          <p:nvPr/>
        </p:nvSpPr>
        <p:spPr bwMode="auto">
          <a:xfrm>
            <a:off x="4618038" y="4846638"/>
            <a:ext cx="201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300" b="1"/>
          </a:p>
        </p:txBody>
      </p:sp>
      <p:sp>
        <p:nvSpPr>
          <p:cNvPr id="37922" name="Text Box 37"/>
          <p:cNvSpPr txBox="1">
            <a:spLocks noChangeArrowheads="1"/>
          </p:cNvSpPr>
          <p:nvPr/>
        </p:nvSpPr>
        <p:spPr bwMode="auto">
          <a:xfrm>
            <a:off x="5272088" y="4846638"/>
            <a:ext cx="201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300" b="1"/>
          </a:p>
        </p:txBody>
      </p:sp>
      <p:sp>
        <p:nvSpPr>
          <p:cNvPr id="37923" name="Text Box 38"/>
          <p:cNvSpPr txBox="1">
            <a:spLocks noChangeArrowheads="1"/>
          </p:cNvSpPr>
          <p:nvPr/>
        </p:nvSpPr>
        <p:spPr bwMode="auto">
          <a:xfrm>
            <a:off x="3944938" y="5437188"/>
            <a:ext cx="2016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300" b="1"/>
          </a:p>
        </p:txBody>
      </p:sp>
      <p:sp>
        <p:nvSpPr>
          <p:cNvPr id="37924" name="Text Box 39"/>
          <p:cNvSpPr txBox="1">
            <a:spLocks noChangeArrowheads="1"/>
          </p:cNvSpPr>
          <p:nvPr/>
        </p:nvSpPr>
        <p:spPr bwMode="auto">
          <a:xfrm>
            <a:off x="3944938" y="6091238"/>
            <a:ext cx="1762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 baseline="30000"/>
              <a:t>1</a:t>
            </a:r>
            <a:r>
              <a:rPr lang="en-US" sz="1200" b="1"/>
              <a:t>/</a:t>
            </a:r>
            <a:r>
              <a:rPr lang="en-US" sz="1200" b="1" baseline="-25000"/>
              <a:t>2</a:t>
            </a:r>
            <a:endParaRPr lang="en-US" sz="1300" b="1"/>
          </a:p>
        </p:txBody>
      </p:sp>
      <p:sp>
        <p:nvSpPr>
          <p:cNvPr id="37925" name="Slide Number Placeholder 3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FBA04FD-EE84-384C-B844-98C34A1638B4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4" descr="14_11ABOBloodGroup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39700"/>
            <a:ext cx="507841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2"/>
          <p:cNvSpPr txBox="1">
            <a:spLocks noChangeArrowheads="1"/>
          </p:cNvSpPr>
          <p:nvPr/>
        </p:nvSpPr>
        <p:spPr bwMode="auto">
          <a:xfrm>
            <a:off x="3602038" y="484188"/>
            <a:ext cx="2270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A</a:t>
            </a:r>
            <a:endParaRPr lang="en-US" sz="1800" b="1"/>
          </a:p>
        </p:txBody>
      </p:sp>
      <p:sp>
        <p:nvSpPr>
          <p:cNvPr id="39940" name="Text Box 43"/>
          <p:cNvSpPr txBox="1">
            <a:spLocks noChangeArrowheads="1"/>
          </p:cNvSpPr>
          <p:nvPr/>
        </p:nvSpPr>
        <p:spPr bwMode="auto">
          <a:xfrm>
            <a:off x="3602038" y="871538"/>
            <a:ext cx="2460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B</a:t>
            </a:r>
            <a:endParaRPr lang="en-US" sz="1800" b="1"/>
          </a:p>
        </p:txBody>
      </p:sp>
      <p:sp>
        <p:nvSpPr>
          <p:cNvPr id="39941" name="Text Box 44"/>
          <p:cNvSpPr txBox="1">
            <a:spLocks noChangeArrowheads="1"/>
          </p:cNvSpPr>
          <p:nvPr/>
        </p:nvSpPr>
        <p:spPr bwMode="auto">
          <a:xfrm>
            <a:off x="3665538" y="1252538"/>
            <a:ext cx="12541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</a:t>
            </a:r>
            <a:endParaRPr lang="en-US" sz="1800" b="1"/>
          </a:p>
        </p:txBody>
      </p:sp>
      <p:sp>
        <p:nvSpPr>
          <p:cNvPr id="39942" name="Text Box 45"/>
          <p:cNvSpPr txBox="1">
            <a:spLocks noChangeArrowheads="1"/>
          </p:cNvSpPr>
          <p:nvPr/>
        </p:nvSpPr>
        <p:spPr bwMode="auto">
          <a:xfrm>
            <a:off x="4814888" y="490538"/>
            <a:ext cx="1698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A</a:t>
            </a:r>
          </a:p>
        </p:txBody>
      </p:sp>
      <p:sp>
        <p:nvSpPr>
          <p:cNvPr id="39943" name="Text Box 46"/>
          <p:cNvSpPr txBox="1">
            <a:spLocks noChangeArrowheads="1"/>
          </p:cNvSpPr>
          <p:nvPr/>
        </p:nvSpPr>
        <p:spPr bwMode="auto">
          <a:xfrm>
            <a:off x="4814888" y="865188"/>
            <a:ext cx="1698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B</a:t>
            </a:r>
          </a:p>
        </p:txBody>
      </p:sp>
      <p:sp>
        <p:nvSpPr>
          <p:cNvPr id="39944" name="Text Box 47"/>
          <p:cNvSpPr txBox="1">
            <a:spLocks noChangeArrowheads="1"/>
          </p:cNvSpPr>
          <p:nvPr/>
        </p:nvSpPr>
        <p:spPr bwMode="auto">
          <a:xfrm>
            <a:off x="4814888" y="1252538"/>
            <a:ext cx="5318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none</a:t>
            </a:r>
          </a:p>
        </p:txBody>
      </p:sp>
      <p:sp>
        <p:nvSpPr>
          <p:cNvPr id="39945" name="Text Box 48"/>
          <p:cNvSpPr txBox="1">
            <a:spLocks noChangeArrowheads="1"/>
          </p:cNvSpPr>
          <p:nvPr/>
        </p:nvSpPr>
        <p:spPr bwMode="auto">
          <a:xfrm>
            <a:off x="2103438" y="1538288"/>
            <a:ext cx="49895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800" b="1"/>
              <a:t>(a) The three alleles for the ABO blood groups</a:t>
            </a:r>
          </a:p>
          <a:p>
            <a:pPr marL="457200" indent="-457200">
              <a:lnSpc>
                <a:spcPct val="90000"/>
              </a:lnSpc>
              <a:buFont typeface="Arial" pitchFamily="-1" charset="0"/>
              <a:buNone/>
            </a:pPr>
            <a:r>
              <a:rPr lang="en-US" sz="1800" b="1"/>
              <a:t>      and their associated carbohydrates</a:t>
            </a:r>
          </a:p>
        </p:txBody>
      </p:sp>
      <p:grpSp>
        <p:nvGrpSpPr>
          <p:cNvPr id="39946" name="Group 54"/>
          <p:cNvGrpSpPr>
            <a:grpSpLocks/>
          </p:cNvGrpSpPr>
          <p:nvPr/>
        </p:nvGrpSpPr>
        <p:grpSpPr bwMode="auto">
          <a:xfrm>
            <a:off x="3382963" y="160338"/>
            <a:ext cx="649287" cy="263525"/>
            <a:chOff x="2131" y="101"/>
            <a:chExt cx="409" cy="166"/>
          </a:xfrm>
        </p:grpSpPr>
        <p:sp>
          <p:nvSpPr>
            <p:cNvPr id="39969" name="Text Box 9"/>
            <p:cNvSpPr txBox="1">
              <a:spLocks noChangeArrowheads="1"/>
            </p:cNvSpPr>
            <p:nvPr/>
          </p:nvSpPr>
          <p:spPr bwMode="auto">
            <a:xfrm>
              <a:off x="2145" y="101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Allele</a:t>
              </a:r>
            </a:p>
          </p:txBody>
        </p:sp>
        <p:sp>
          <p:nvSpPr>
            <p:cNvPr id="39970" name="Line 52"/>
            <p:cNvSpPr>
              <a:spLocks noChangeShapeType="1"/>
            </p:cNvSpPr>
            <p:nvPr/>
          </p:nvSpPr>
          <p:spPr bwMode="auto">
            <a:xfrm>
              <a:off x="2131" y="267"/>
              <a:ext cx="3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47" name="Group 55"/>
          <p:cNvGrpSpPr>
            <a:grpSpLocks/>
          </p:cNvGrpSpPr>
          <p:nvPr/>
        </p:nvGrpSpPr>
        <p:grpSpPr bwMode="auto">
          <a:xfrm>
            <a:off x="4281488" y="153988"/>
            <a:ext cx="1528762" cy="271462"/>
            <a:chOff x="2697" y="97"/>
            <a:chExt cx="963" cy="171"/>
          </a:xfrm>
        </p:grpSpPr>
        <p:sp>
          <p:nvSpPr>
            <p:cNvPr id="39967" name="Text Box 41"/>
            <p:cNvSpPr txBox="1">
              <a:spLocks noChangeArrowheads="1"/>
            </p:cNvSpPr>
            <p:nvPr/>
          </p:nvSpPr>
          <p:spPr bwMode="auto">
            <a:xfrm>
              <a:off x="2697" y="97"/>
              <a:ext cx="96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Carbohydrate</a:t>
              </a:r>
              <a:endParaRPr lang="en-US" sz="1800" b="1" u="sng"/>
            </a:p>
          </p:txBody>
        </p:sp>
        <p:sp>
          <p:nvSpPr>
            <p:cNvPr id="39968" name="Line 53"/>
            <p:cNvSpPr>
              <a:spLocks noChangeShapeType="1"/>
            </p:cNvSpPr>
            <p:nvPr/>
          </p:nvSpPr>
          <p:spPr bwMode="auto">
            <a:xfrm>
              <a:off x="2708" y="256"/>
              <a:ext cx="89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48" name="Group 57"/>
          <p:cNvGrpSpPr>
            <a:grpSpLocks/>
          </p:cNvGrpSpPr>
          <p:nvPr/>
        </p:nvGrpSpPr>
        <p:grpSpPr bwMode="auto">
          <a:xfrm>
            <a:off x="2082800" y="2649538"/>
            <a:ext cx="1073150" cy="296862"/>
            <a:chOff x="1312" y="1669"/>
            <a:chExt cx="676" cy="187"/>
          </a:xfrm>
        </p:grpSpPr>
        <p:sp>
          <p:nvSpPr>
            <p:cNvPr id="39965" name="Text Box 49"/>
            <p:cNvSpPr txBox="1">
              <a:spLocks noChangeArrowheads="1"/>
            </p:cNvSpPr>
            <p:nvPr/>
          </p:nvSpPr>
          <p:spPr bwMode="auto">
            <a:xfrm>
              <a:off x="1321" y="1669"/>
              <a:ext cx="66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/>
                <a:t>Genotype</a:t>
              </a:r>
            </a:p>
          </p:txBody>
        </p:sp>
        <p:sp>
          <p:nvSpPr>
            <p:cNvPr id="39966" name="Line 56"/>
            <p:cNvSpPr>
              <a:spLocks noChangeShapeType="1"/>
            </p:cNvSpPr>
            <p:nvPr/>
          </p:nvSpPr>
          <p:spPr bwMode="auto">
            <a:xfrm>
              <a:off x="1312" y="1843"/>
              <a:ext cx="6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49" name="Group 60"/>
          <p:cNvGrpSpPr>
            <a:grpSpLocks/>
          </p:cNvGrpSpPr>
          <p:nvPr/>
        </p:nvGrpSpPr>
        <p:grpSpPr bwMode="auto">
          <a:xfrm>
            <a:off x="3468688" y="2401888"/>
            <a:ext cx="1592262" cy="527050"/>
            <a:chOff x="2185" y="1513"/>
            <a:chExt cx="1003" cy="332"/>
          </a:xfrm>
        </p:grpSpPr>
        <p:sp>
          <p:nvSpPr>
            <p:cNvPr id="39963" name="Text Box 50"/>
            <p:cNvSpPr txBox="1">
              <a:spLocks noChangeArrowheads="1"/>
            </p:cNvSpPr>
            <p:nvPr/>
          </p:nvSpPr>
          <p:spPr bwMode="auto">
            <a:xfrm>
              <a:off x="2185" y="1513"/>
              <a:ext cx="100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1"/>
                <a:t>Red blood cell</a:t>
              </a:r>
              <a:endParaRPr lang="en-US" sz="1800" b="1" u="sng"/>
            </a:p>
            <a:p>
              <a:pPr algn="ctr">
                <a:lnSpc>
                  <a:spcPct val="90000"/>
                </a:lnSpc>
              </a:pPr>
              <a:r>
                <a:rPr lang="en-US" sz="1800" b="1"/>
                <a:t>appearance</a:t>
              </a:r>
            </a:p>
          </p:txBody>
        </p:sp>
        <p:sp>
          <p:nvSpPr>
            <p:cNvPr id="39964" name="Line 59"/>
            <p:cNvSpPr>
              <a:spLocks noChangeShapeType="1"/>
            </p:cNvSpPr>
            <p:nvPr/>
          </p:nvSpPr>
          <p:spPr bwMode="auto">
            <a:xfrm>
              <a:off x="2200" y="1845"/>
              <a:ext cx="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950" name="Group 62"/>
          <p:cNvGrpSpPr>
            <a:grpSpLocks/>
          </p:cNvGrpSpPr>
          <p:nvPr/>
        </p:nvGrpSpPr>
        <p:grpSpPr bwMode="auto">
          <a:xfrm>
            <a:off x="5303838" y="2395538"/>
            <a:ext cx="1592262" cy="533400"/>
            <a:chOff x="3341" y="1509"/>
            <a:chExt cx="1003" cy="336"/>
          </a:xfrm>
        </p:grpSpPr>
        <p:sp>
          <p:nvSpPr>
            <p:cNvPr id="39961" name="Text Box 51"/>
            <p:cNvSpPr txBox="1">
              <a:spLocks noChangeArrowheads="1"/>
            </p:cNvSpPr>
            <p:nvPr/>
          </p:nvSpPr>
          <p:spPr bwMode="auto">
            <a:xfrm>
              <a:off x="3341" y="1509"/>
              <a:ext cx="1003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b="1"/>
                <a:t>Phenotype</a:t>
              </a:r>
            </a:p>
            <a:p>
              <a:pPr algn="ctr">
                <a:lnSpc>
                  <a:spcPct val="90000"/>
                </a:lnSpc>
              </a:pPr>
              <a:r>
                <a:rPr lang="en-US" sz="1800" b="1"/>
                <a:t>(blood group)</a:t>
              </a:r>
            </a:p>
          </p:txBody>
        </p:sp>
        <p:sp>
          <p:nvSpPr>
            <p:cNvPr id="39962" name="Line 61"/>
            <p:cNvSpPr>
              <a:spLocks noChangeShapeType="1"/>
            </p:cNvSpPr>
            <p:nvPr/>
          </p:nvSpPr>
          <p:spPr bwMode="auto">
            <a:xfrm>
              <a:off x="3408" y="1845"/>
              <a:ext cx="8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51" name="Text Box 65"/>
          <p:cNvSpPr txBox="1">
            <a:spLocks noChangeArrowheads="1"/>
          </p:cNvSpPr>
          <p:nvPr/>
        </p:nvSpPr>
        <p:spPr bwMode="auto">
          <a:xfrm>
            <a:off x="2071688" y="3189288"/>
            <a:ext cx="11350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A</a:t>
            </a: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A</a:t>
            </a:r>
            <a:r>
              <a:rPr lang="en-US" sz="1800" b="1"/>
              <a:t>  or </a:t>
            </a: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A </a:t>
            </a:r>
            <a:r>
              <a:rPr lang="en-US" sz="1800" b="1" i="1">
                <a:latin typeface="TimesNewRomanPS Bold" pitchFamily="1" charset="0"/>
              </a:rPr>
              <a:t>i</a:t>
            </a:r>
            <a:endParaRPr lang="en-US" sz="1800" b="1"/>
          </a:p>
        </p:txBody>
      </p:sp>
      <p:sp>
        <p:nvSpPr>
          <p:cNvPr id="39952" name="Text Box 66"/>
          <p:cNvSpPr txBox="1">
            <a:spLocks noChangeArrowheads="1"/>
          </p:cNvSpPr>
          <p:nvPr/>
        </p:nvSpPr>
        <p:spPr bwMode="auto">
          <a:xfrm>
            <a:off x="6040438" y="3201988"/>
            <a:ext cx="1698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A</a:t>
            </a:r>
          </a:p>
        </p:txBody>
      </p:sp>
      <p:sp>
        <p:nvSpPr>
          <p:cNvPr id="39953" name="Text Box 67"/>
          <p:cNvSpPr txBox="1">
            <a:spLocks noChangeArrowheads="1"/>
          </p:cNvSpPr>
          <p:nvPr/>
        </p:nvSpPr>
        <p:spPr bwMode="auto">
          <a:xfrm>
            <a:off x="6046788" y="4097338"/>
            <a:ext cx="1698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B</a:t>
            </a:r>
          </a:p>
        </p:txBody>
      </p:sp>
      <p:sp>
        <p:nvSpPr>
          <p:cNvPr id="39954" name="Text Box 68"/>
          <p:cNvSpPr txBox="1">
            <a:spLocks noChangeArrowheads="1"/>
          </p:cNvSpPr>
          <p:nvPr/>
        </p:nvSpPr>
        <p:spPr bwMode="auto">
          <a:xfrm>
            <a:off x="2078038" y="4103688"/>
            <a:ext cx="113506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B</a:t>
            </a: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B</a:t>
            </a:r>
            <a:r>
              <a:rPr lang="en-US" sz="1800" b="1"/>
              <a:t>  or </a:t>
            </a: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B </a:t>
            </a:r>
            <a:r>
              <a:rPr lang="en-US" sz="1800" b="1" i="1">
                <a:latin typeface="TimesNewRomanPS Bold" pitchFamily="1" charset="0"/>
              </a:rPr>
              <a:t>i</a:t>
            </a:r>
            <a:endParaRPr lang="en-US" sz="1800" b="1"/>
          </a:p>
        </p:txBody>
      </p:sp>
      <p:sp>
        <p:nvSpPr>
          <p:cNvPr id="39955" name="Text Box 69"/>
          <p:cNvSpPr txBox="1">
            <a:spLocks noChangeArrowheads="1"/>
          </p:cNvSpPr>
          <p:nvPr/>
        </p:nvSpPr>
        <p:spPr bwMode="auto">
          <a:xfrm>
            <a:off x="2433638" y="5011738"/>
            <a:ext cx="442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A</a:t>
            </a:r>
            <a:r>
              <a:rPr lang="en-US" sz="1800" b="1" i="1">
                <a:latin typeface="TimesNewRomanPS Bold" pitchFamily="1" charset="0"/>
              </a:rPr>
              <a:t>I</a:t>
            </a:r>
            <a:r>
              <a:rPr lang="en-US" sz="1800" b="1" i="1" baseline="30000">
                <a:latin typeface="TimesNewRomanPS Bold" pitchFamily="1" charset="0"/>
              </a:rPr>
              <a:t>B</a:t>
            </a:r>
            <a:endParaRPr lang="en-US" sz="1800" b="1"/>
          </a:p>
        </p:txBody>
      </p:sp>
      <p:sp>
        <p:nvSpPr>
          <p:cNvPr id="39956" name="Text Box 70"/>
          <p:cNvSpPr txBox="1">
            <a:spLocks noChangeArrowheads="1"/>
          </p:cNvSpPr>
          <p:nvPr/>
        </p:nvSpPr>
        <p:spPr bwMode="auto">
          <a:xfrm>
            <a:off x="5957888" y="4999038"/>
            <a:ext cx="3159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AB</a:t>
            </a:r>
          </a:p>
        </p:txBody>
      </p:sp>
      <p:sp>
        <p:nvSpPr>
          <p:cNvPr id="39957" name="Text Box 71"/>
          <p:cNvSpPr txBox="1">
            <a:spLocks noChangeArrowheads="1"/>
          </p:cNvSpPr>
          <p:nvPr/>
        </p:nvSpPr>
        <p:spPr bwMode="auto">
          <a:xfrm>
            <a:off x="2554288" y="5837238"/>
            <a:ext cx="1825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ii</a:t>
            </a:r>
            <a:endParaRPr lang="en-US" sz="1800" b="1"/>
          </a:p>
        </p:txBody>
      </p:sp>
      <p:sp>
        <p:nvSpPr>
          <p:cNvPr id="39958" name="Text Box 72"/>
          <p:cNvSpPr txBox="1">
            <a:spLocks noChangeArrowheads="1"/>
          </p:cNvSpPr>
          <p:nvPr/>
        </p:nvSpPr>
        <p:spPr bwMode="auto">
          <a:xfrm>
            <a:off x="6034088" y="5837238"/>
            <a:ext cx="2143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O</a:t>
            </a:r>
          </a:p>
        </p:txBody>
      </p:sp>
      <p:sp>
        <p:nvSpPr>
          <p:cNvPr id="39959" name="Text Box 73"/>
          <p:cNvSpPr txBox="1">
            <a:spLocks noChangeArrowheads="1"/>
          </p:cNvSpPr>
          <p:nvPr/>
        </p:nvSpPr>
        <p:spPr bwMode="auto">
          <a:xfrm>
            <a:off x="2078038" y="6275388"/>
            <a:ext cx="47736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(b) Blood group genotypes and phenotypes</a:t>
            </a:r>
          </a:p>
        </p:txBody>
      </p:sp>
      <p:sp>
        <p:nvSpPr>
          <p:cNvPr id="39960" name="Slide Number Placeholder 3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58B4C5B-8122-6A4E-8449-DF7A56DC0663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13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2" descr="14_12Epistasi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700" y="139700"/>
            <a:ext cx="5561013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27"/>
          <p:cNvSpPr txBox="1">
            <a:spLocks noChangeArrowheads="1"/>
          </p:cNvSpPr>
          <p:nvPr/>
        </p:nvSpPr>
        <p:spPr bwMode="auto">
          <a:xfrm>
            <a:off x="3640138" y="858838"/>
            <a:ext cx="5762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1988" name="Text Box 37"/>
          <p:cNvSpPr txBox="1">
            <a:spLocks noChangeArrowheads="1"/>
          </p:cNvSpPr>
          <p:nvPr/>
        </p:nvSpPr>
        <p:spPr bwMode="auto">
          <a:xfrm>
            <a:off x="5049838" y="858838"/>
            <a:ext cx="57626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1989" name="Text Box 38"/>
          <p:cNvSpPr txBox="1">
            <a:spLocks noChangeArrowheads="1"/>
          </p:cNvSpPr>
          <p:nvPr/>
        </p:nvSpPr>
        <p:spPr bwMode="auto">
          <a:xfrm>
            <a:off x="2770188" y="1500188"/>
            <a:ext cx="7096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1990" name="Text Box 39"/>
          <p:cNvSpPr txBox="1">
            <a:spLocks noChangeArrowheads="1"/>
          </p:cNvSpPr>
          <p:nvPr/>
        </p:nvSpPr>
        <p:spPr bwMode="auto">
          <a:xfrm>
            <a:off x="1931988" y="2097088"/>
            <a:ext cx="5699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1991" name="Text Box 40"/>
          <p:cNvSpPr txBox="1">
            <a:spLocks noChangeArrowheads="1"/>
          </p:cNvSpPr>
          <p:nvPr/>
        </p:nvSpPr>
        <p:spPr bwMode="auto">
          <a:xfrm>
            <a:off x="3144838" y="1843088"/>
            <a:ext cx="2968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2" name="Text Box 41"/>
          <p:cNvSpPr txBox="1">
            <a:spLocks noChangeArrowheads="1"/>
          </p:cNvSpPr>
          <p:nvPr/>
        </p:nvSpPr>
        <p:spPr bwMode="auto">
          <a:xfrm>
            <a:off x="4249738" y="1843088"/>
            <a:ext cx="2968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3" name="Text Box 42"/>
          <p:cNvSpPr txBox="1">
            <a:spLocks noChangeArrowheads="1"/>
          </p:cNvSpPr>
          <p:nvPr/>
        </p:nvSpPr>
        <p:spPr bwMode="auto">
          <a:xfrm>
            <a:off x="5399088" y="1849438"/>
            <a:ext cx="2333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4" name="Text Box 43"/>
          <p:cNvSpPr txBox="1">
            <a:spLocks noChangeArrowheads="1"/>
          </p:cNvSpPr>
          <p:nvPr/>
        </p:nvSpPr>
        <p:spPr bwMode="auto">
          <a:xfrm>
            <a:off x="6497638" y="1849438"/>
            <a:ext cx="2333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5" name="Text Box 44"/>
          <p:cNvSpPr txBox="1">
            <a:spLocks noChangeArrowheads="1"/>
          </p:cNvSpPr>
          <p:nvPr/>
        </p:nvSpPr>
        <p:spPr bwMode="auto">
          <a:xfrm>
            <a:off x="2211388" y="2522538"/>
            <a:ext cx="2968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6" name="Text Box 45"/>
          <p:cNvSpPr txBox="1">
            <a:spLocks noChangeArrowheads="1"/>
          </p:cNvSpPr>
          <p:nvPr/>
        </p:nvSpPr>
        <p:spPr bwMode="auto">
          <a:xfrm>
            <a:off x="2224088" y="3328988"/>
            <a:ext cx="2968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7" name="Text Box 46"/>
          <p:cNvSpPr txBox="1">
            <a:spLocks noChangeArrowheads="1"/>
          </p:cNvSpPr>
          <p:nvPr/>
        </p:nvSpPr>
        <p:spPr bwMode="auto">
          <a:xfrm>
            <a:off x="2224088" y="4205288"/>
            <a:ext cx="2333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8" name="Text Box 47"/>
          <p:cNvSpPr txBox="1">
            <a:spLocks noChangeArrowheads="1"/>
          </p:cNvSpPr>
          <p:nvPr/>
        </p:nvSpPr>
        <p:spPr bwMode="auto">
          <a:xfrm>
            <a:off x="2262188" y="5030788"/>
            <a:ext cx="23336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latin typeface="TimesNewRomanPS Bold" pitchFamily="1" charset="0"/>
              </a:rPr>
              <a:t>bc</a:t>
            </a:r>
          </a:p>
        </p:txBody>
      </p:sp>
      <p:sp>
        <p:nvSpPr>
          <p:cNvPr id="41999" name="Text Box 48"/>
          <p:cNvSpPr txBox="1">
            <a:spLocks noChangeArrowheads="1"/>
          </p:cNvSpPr>
          <p:nvPr/>
        </p:nvSpPr>
        <p:spPr bwMode="auto">
          <a:xfrm>
            <a:off x="2884488" y="27892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00" name="Text Box 49"/>
          <p:cNvSpPr txBox="1">
            <a:spLocks noChangeArrowheads="1"/>
          </p:cNvSpPr>
          <p:nvPr/>
        </p:nvSpPr>
        <p:spPr bwMode="auto">
          <a:xfrm>
            <a:off x="2801938" y="1735138"/>
            <a:ext cx="2524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1" name="Text Box 50"/>
          <p:cNvSpPr txBox="1">
            <a:spLocks noChangeArrowheads="1"/>
          </p:cNvSpPr>
          <p:nvPr/>
        </p:nvSpPr>
        <p:spPr bwMode="auto">
          <a:xfrm>
            <a:off x="3881438" y="174783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2" name="Text Box 51"/>
          <p:cNvSpPr txBox="1">
            <a:spLocks noChangeArrowheads="1"/>
          </p:cNvSpPr>
          <p:nvPr/>
        </p:nvSpPr>
        <p:spPr bwMode="auto">
          <a:xfrm>
            <a:off x="5024438" y="174148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3" name="Text Box 52"/>
          <p:cNvSpPr txBox="1">
            <a:spLocks noChangeArrowheads="1"/>
          </p:cNvSpPr>
          <p:nvPr/>
        </p:nvSpPr>
        <p:spPr bwMode="auto">
          <a:xfrm>
            <a:off x="6110288" y="174148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4" name="Text Box 53"/>
          <p:cNvSpPr txBox="1">
            <a:spLocks noChangeArrowheads="1"/>
          </p:cNvSpPr>
          <p:nvPr/>
        </p:nvSpPr>
        <p:spPr bwMode="auto">
          <a:xfrm>
            <a:off x="1881188" y="240823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5" name="Text Box 54"/>
          <p:cNvSpPr txBox="1">
            <a:spLocks noChangeArrowheads="1"/>
          </p:cNvSpPr>
          <p:nvPr/>
        </p:nvSpPr>
        <p:spPr bwMode="auto">
          <a:xfrm>
            <a:off x="1868488" y="322103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6" name="Text Box 55"/>
          <p:cNvSpPr txBox="1">
            <a:spLocks noChangeArrowheads="1"/>
          </p:cNvSpPr>
          <p:nvPr/>
        </p:nvSpPr>
        <p:spPr bwMode="auto">
          <a:xfrm>
            <a:off x="1868488" y="408463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7" name="Text Box 56"/>
          <p:cNvSpPr txBox="1">
            <a:spLocks noChangeArrowheads="1"/>
          </p:cNvSpPr>
          <p:nvPr/>
        </p:nvSpPr>
        <p:spPr bwMode="auto">
          <a:xfrm>
            <a:off x="1868488" y="4922838"/>
            <a:ext cx="2905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100" b="1" baseline="30000"/>
              <a:t>1</a:t>
            </a:r>
            <a:r>
              <a:rPr lang="en-US" sz="2100" b="1"/>
              <a:t>/</a:t>
            </a:r>
            <a:r>
              <a:rPr lang="en-US" sz="2100" b="1" baseline="-25000"/>
              <a:t>4</a:t>
            </a:r>
            <a:endParaRPr lang="en-US" sz="2100" b="1" i="1">
              <a:latin typeface="TimesNewRomanPS Bold" pitchFamily="1" charset="0"/>
            </a:endParaRPr>
          </a:p>
        </p:txBody>
      </p:sp>
      <p:sp>
        <p:nvSpPr>
          <p:cNvPr id="42008" name="Text Box 57"/>
          <p:cNvSpPr txBox="1">
            <a:spLocks noChangeArrowheads="1"/>
          </p:cNvSpPr>
          <p:nvPr/>
        </p:nvSpPr>
        <p:spPr bwMode="auto">
          <a:xfrm>
            <a:off x="4052888" y="279558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09" name="Text Box 58"/>
          <p:cNvSpPr txBox="1">
            <a:spLocks noChangeArrowheads="1"/>
          </p:cNvSpPr>
          <p:nvPr/>
        </p:nvSpPr>
        <p:spPr bwMode="auto">
          <a:xfrm>
            <a:off x="5138738" y="27765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0" name="Text Box 59"/>
          <p:cNvSpPr txBox="1">
            <a:spLocks noChangeArrowheads="1"/>
          </p:cNvSpPr>
          <p:nvPr/>
        </p:nvSpPr>
        <p:spPr bwMode="auto">
          <a:xfrm>
            <a:off x="6281738" y="279558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1" name="Text Box 60"/>
          <p:cNvSpPr txBox="1">
            <a:spLocks noChangeArrowheads="1"/>
          </p:cNvSpPr>
          <p:nvPr/>
        </p:nvSpPr>
        <p:spPr bwMode="auto">
          <a:xfrm>
            <a:off x="2903538" y="36528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2" name="Text Box 61"/>
          <p:cNvSpPr txBox="1">
            <a:spLocks noChangeArrowheads="1"/>
          </p:cNvSpPr>
          <p:nvPr/>
        </p:nvSpPr>
        <p:spPr bwMode="auto">
          <a:xfrm>
            <a:off x="4052888" y="364648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3" name="Text Box 62"/>
          <p:cNvSpPr txBox="1">
            <a:spLocks noChangeArrowheads="1"/>
          </p:cNvSpPr>
          <p:nvPr/>
        </p:nvSpPr>
        <p:spPr bwMode="auto">
          <a:xfrm>
            <a:off x="5176838" y="36528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4" name="Text Box 63"/>
          <p:cNvSpPr txBox="1">
            <a:spLocks noChangeArrowheads="1"/>
          </p:cNvSpPr>
          <p:nvPr/>
        </p:nvSpPr>
        <p:spPr bwMode="auto">
          <a:xfrm>
            <a:off x="6313488" y="364648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5" name="Text Box 64"/>
          <p:cNvSpPr txBox="1">
            <a:spLocks noChangeArrowheads="1"/>
          </p:cNvSpPr>
          <p:nvPr/>
        </p:nvSpPr>
        <p:spPr bwMode="auto">
          <a:xfrm>
            <a:off x="2890838" y="449738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6" name="Text Box 65"/>
          <p:cNvSpPr txBox="1">
            <a:spLocks noChangeArrowheads="1"/>
          </p:cNvSpPr>
          <p:nvPr/>
        </p:nvSpPr>
        <p:spPr bwMode="auto">
          <a:xfrm>
            <a:off x="4014788" y="449738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7" name="Text Box 66"/>
          <p:cNvSpPr txBox="1">
            <a:spLocks noChangeArrowheads="1"/>
          </p:cNvSpPr>
          <p:nvPr/>
        </p:nvSpPr>
        <p:spPr bwMode="auto">
          <a:xfrm>
            <a:off x="2922588" y="53292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8" name="Text Box 67"/>
          <p:cNvSpPr txBox="1">
            <a:spLocks noChangeArrowheads="1"/>
          </p:cNvSpPr>
          <p:nvPr/>
        </p:nvSpPr>
        <p:spPr bwMode="auto">
          <a:xfrm>
            <a:off x="4033838" y="53292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19" name="Text Box 68"/>
          <p:cNvSpPr txBox="1">
            <a:spLocks noChangeArrowheads="1"/>
          </p:cNvSpPr>
          <p:nvPr/>
        </p:nvSpPr>
        <p:spPr bwMode="auto">
          <a:xfrm>
            <a:off x="5119688" y="44910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20" name="Text Box 69"/>
          <p:cNvSpPr txBox="1">
            <a:spLocks noChangeArrowheads="1"/>
          </p:cNvSpPr>
          <p:nvPr/>
        </p:nvSpPr>
        <p:spPr bwMode="auto">
          <a:xfrm>
            <a:off x="6332538" y="44910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21" name="Text Box 70"/>
          <p:cNvSpPr txBox="1">
            <a:spLocks noChangeArrowheads="1"/>
          </p:cNvSpPr>
          <p:nvPr/>
        </p:nvSpPr>
        <p:spPr bwMode="auto">
          <a:xfrm>
            <a:off x="5170488" y="53292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22" name="Text Box 71"/>
          <p:cNvSpPr txBox="1">
            <a:spLocks noChangeArrowheads="1"/>
          </p:cNvSpPr>
          <p:nvPr/>
        </p:nvSpPr>
        <p:spPr bwMode="auto">
          <a:xfrm>
            <a:off x="6351588" y="5329238"/>
            <a:ext cx="5889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bbcc</a:t>
            </a:r>
          </a:p>
        </p:txBody>
      </p:sp>
      <p:sp>
        <p:nvSpPr>
          <p:cNvPr id="42023" name="Text Box 72"/>
          <p:cNvSpPr txBox="1">
            <a:spLocks noChangeArrowheads="1"/>
          </p:cNvSpPr>
          <p:nvPr/>
        </p:nvSpPr>
        <p:spPr bwMode="auto">
          <a:xfrm>
            <a:off x="2776538" y="6040438"/>
            <a:ext cx="1254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9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2024" name="Text Box 73"/>
          <p:cNvSpPr txBox="1">
            <a:spLocks noChangeArrowheads="1"/>
          </p:cNvSpPr>
          <p:nvPr/>
        </p:nvSpPr>
        <p:spPr bwMode="auto">
          <a:xfrm>
            <a:off x="4014788" y="6040438"/>
            <a:ext cx="404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:   3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2025" name="Text Box 74"/>
          <p:cNvSpPr txBox="1">
            <a:spLocks noChangeArrowheads="1"/>
          </p:cNvSpPr>
          <p:nvPr/>
        </p:nvSpPr>
        <p:spPr bwMode="auto">
          <a:xfrm>
            <a:off x="5532438" y="6034088"/>
            <a:ext cx="404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:   4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2026" name="Line 78"/>
          <p:cNvSpPr>
            <a:spLocks noChangeShapeType="1"/>
          </p:cNvSpPr>
          <p:nvPr/>
        </p:nvSpPr>
        <p:spPr bwMode="auto">
          <a:xfrm>
            <a:off x="4079875" y="1089025"/>
            <a:ext cx="530225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7" name="Line 79"/>
          <p:cNvSpPr>
            <a:spLocks noChangeShapeType="1"/>
          </p:cNvSpPr>
          <p:nvPr/>
        </p:nvSpPr>
        <p:spPr bwMode="auto">
          <a:xfrm flipV="1">
            <a:off x="4610100" y="1101725"/>
            <a:ext cx="51752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8" name="Line 81"/>
          <p:cNvSpPr>
            <a:spLocks noChangeShapeType="1"/>
          </p:cNvSpPr>
          <p:nvPr/>
        </p:nvSpPr>
        <p:spPr bwMode="auto">
          <a:xfrm rot="10800000">
            <a:off x="4610100" y="1320800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9" name="Text Box 84"/>
          <p:cNvSpPr txBox="1">
            <a:spLocks noChangeArrowheads="1"/>
          </p:cNvSpPr>
          <p:nvPr/>
        </p:nvSpPr>
        <p:spPr bwMode="auto">
          <a:xfrm>
            <a:off x="4586288" y="700088"/>
            <a:ext cx="1762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ym typeface="Symbol" pitchFamily="-1" charset="2"/>
              </a:rPr>
              <a:t>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2030" name="Slide Number Placeholder 4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D570A9B-E501-084E-B09F-F816FC77A7F0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14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7" descr="14_13PolygenicInheri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38" y="139700"/>
            <a:ext cx="60547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2224088" y="3494088"/>
            <a:ext cx="5699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Eggs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36" name="Text Box 44"/>
          <p:cNvSpPr txBox="1">
            <a:spLocks noChangeArrowheads="1"/>
          </p:cNvSpPr>
          <p:nvPr/>
        </p:nvSpPr>
        <p:spPr bwMode="auto">
          <a:xfrm>
            <a:off x="3519488" y="1157288"/>
            <a:ext cx="7350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Sperm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37" name="Text Box 45"/>
          <p:cNvSpPr txBox="1">
            <a:spLocks noChangeArrowheads="1"/>
          </p:cNvSpPr>
          <p:nvPr/>
        </p:nvSpPr>
        <p:spPr bwMode="auto">
          <a:xfrm>
            <a:off x="1589088" y="5741988"/>
            <a:ext cx="14081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Phenotypes: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38" name="Text Box 46"/>
          <p:cNvSpPr txBox="1">
            <a:spLocks noChangeArrowheads="1"/>
          </p:cNvSpPr>
          <p:nvPr/>
        </p:nvSpPr>
        <p:spPr bwMode="auto">
          <a:xfrm>
            <a:off x="1571625" y="6048375"/>
            <a:ext cx="18589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800" b="1"/>
              <a:t>Number of</a:t>
            </a:r>
          </a:p>
          <a:p>
            <a:pPr>
              <a:lnSpc>
                <a:spcPct val="90000"/>
              </a:lnSpc>
            </a:pPr>
            <a:r>
              <a:rPr lang="en-US" sz="1800" b="1"/>
              <a:t>dark-skin alleles: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39" name="Text Box 48"/>
          <p:cNvSpPr txBox="1">
            <a:spLocks noChangeArrowheads="1"/>
          </p:cNvSpPr>
          <p:nvPr/>
        </p:nvSpPr>
        <p:spPr bwMode="auto">
          <a:xfrm>
            <a:off x="3500438" y="633888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0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0" name="Text Box 49"/>
          <p:cNvSpPr txBox="1">
            <a:spLocks noChangeArrowheads="1"/>
          </p:cNvSpPr>
          <p:nvPr/>
        </p:nvSpPr>
        <p:spPr bwMode="auto">
          <a:xfrm>
            <a:off x="4116388" y="634523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1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1" name="Text Box 50"/>
          <p:cNvSpPr txBox="1">
            <a:spLocks noChangeArrowheads="1"/>
          </p:cNvSpPr>
          <p:nvPr/>
        </p:nvSpPr>
        <p:spPr bwMode="auto">
          <a:xfrm>
            <a:off x="4738688" y="633253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2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2" name="Text Box 51"/>
          <p:cNvSpPr txBox="1">
            <a:spLocks noChangeArrowheads="1"/>
          </p:cNvSpPr>
          <p:nvPr/>
        </p:nvSpPr>
        <p:spPr bwMode="auto">
          <a:xfrm>
            <a:off x="5367338" y="633888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3" name="Text Box 52"/>
          <p:cNvSpPr txBox="1">
            <a:spLocks noChangeArrowheads="1"/>
          </p:cNvSpPr>
          <p:nvPr/>
        </p:nvSpPr>
        <p:spPr bwMode="auto">
          <a:xfrm>
            <a:off x="5983288" y="633888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4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4" name="Text Box 53"/>
          <p:cNvSpPr txBox="1">
            <a:spLocks noChangeArrowheads="1"/>
          </p:cNvSpPr>
          <p:nvPr/>
        </p:nvSpPr>
        <p:spPr bwMode="auto">
          <a:xfrm>
            <a:off x="6599238" y="633888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5" name="Text Box 54"/>
          <p:cNvSpPr txBox="1">
            <a:spLocks noChangeArrowheads="1"/>
          </p:cNvSpPr>
          <p:nvPr/>
        </p:nvSpPr>
        <p:spPr bwMode="auto">
          <a:xfrm>
            <a:off x="7221538" y="6332538"/>
            <a:ext cx="13811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/>
              <a:t>6</a:t>
            </a:r>
            <a:endParaRPr lang="en-US" sz="1800" b="1" i="1">
              <a:latin typeface="TimesNewRomanPS Bold" pitchFamily="1" charset="0"/>
            </a:endParaRPr>
          </a:p>
        </p:txBody>
      </p:sp>
      <p:sp>
        <p:nvSpPr>
          <p:cNvPr id="44046" name="Text Box 55"/>
          <p:cNvSpPr txBox="1">
            <a:spLocks noChangeArrowheads="1"/>
          </p:cNvSpPr>
          <p:nvPr/>
        </p:nvSpPr>
        <p:spPr bwMode="auto">
          <a:xfrm>
            <a:off x="3398838" y="5767388"/>
            <a:ext cx="3476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64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47" name="Text Box 56"/>
          <p:cNvSpPr txBox="1">
            <a:spLocks noChangeArrowheads="1"/>
          </p:cNvSpPr>
          <p:nvPr/>
        </p:nvSpPr>
        <p:spPr bwMode="auto">
          <a:xfrm>
            <a:off x="4021138" y="5767388"/>
            <a:ext cx="3476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6</a:t>
            </a:r>
            <a:r>
              <a:rPr lang="en-US" sz="1900" b="1"/>
              <a:t>/</a:t>
            </a:r>
            <a:r>
              <a:rPr lang="en-US" sz="1900" b="1" baseline="-25000"/>
              <a:t>64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48" name="Text Box 57"/>
          <p:cNvSpPr txBox="1">
            <a:spLocks noChangeArrowheads="1"/>
          </p:cNvSpPr>
          <p:nvPr/>
        </p:nvSpPr>
        <p:spPr bwMode="auto">
          <a:xfrm>
            <a:off x="4579938" y="5767388"/>
            <a:ext cx="4556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15</a:t>
            </a:r>
            <a:r>
              <a:rPr lang="en-US" sz="1900" b="1"/>
              <a:t>/</a:t>
            </a:r>
            <a:r>
              <a:rPr lang="en-US" sz="1900" b="1" baseline="-25000"/>
              <a:t>64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49" name="Text Box 58"/>
          <p:cNvSpPr txBox="1">
            <a:spLocks noChangeArrowheads="1"/>
          </p:cNvSpPr>
          <p:nvPr/>
        </p:nvSpPr>
        <p:spPr bwMode="auto">
          <a:xfrm>
            <a:off x="5208588" y="5767388"/>
            <a:ext cx="4556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20</a:t>
            </a:r>
            <a:r>
              <a:rPr lang="en-US" sz="1900" b="1"/>
              <a:t>/</a:t>
            </a:r>
            <a:r>
              <a:rPr lang="en-US" sz="1900" b="1" baseline="-25000"/>
              <a:t>64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0" name="Text Box 59"/>
          <p:cNvSpPr txBox="1">
            <a:spLocks noChangeArrowheads="1"/>
          </p:cNvSpPr>
          <p:nvPr/>
        </p:nvSpPr>
        <p:spPr bwMode="auto">
          <a:xfrm>
            <a:off x="5824538" y="5767388"/>
            <a:ext cx="45561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15</a:t>
            </a:r>
            <a:r>
              <a:rPr lang="en-US" sz="1900" b="1"/>
              <a:t>/</a:t>
            </a:r>
            <a:r>
              <a:rPr lang="en-US" sz="1900" b="1" baseline="-25000"/>
              <a:t>64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1" name="Text Box 60"/>
          <p:cNvSpPr txBox="1">
            <a:spLocks noChangeArrowheads="1"/>
          </p:cNvSpPr>
          <p:nvPr/>
        </p:nvSpPr>
        <p:spPr bwMode="auto">
          <a:xfrm>
            <a:off x="6494463" y="5773738"/>
            <a:ext cx="3476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6</a:t>
            </a:r>
            <a:r>
              <a:rPr lang="en-US" sz="1900" b="1"/>
              <a:t>/</a:t>
            </a:r>
            <a:r>
              <a:rPr lang="en-US" sz="1900" b="1" baseline="-25000"/>
              <a:t>64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2" name="Text Box 61"/>
          <p:cNvSpPr txBox="1">
            <a:spLocks noChangeArrowheads="1"/>
          </p:cNvSpPr>
          <p:nvPr/>
        </p:nvSpPr>
        <p:spPr bwMode="auto">
          <a:xfrm>
            <a:off x="7107238" y="5767388"/>
            <a:ext cx="3476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>
                <a:solidFill>
                  <a:schemeClr val="bg1"/>
                </a:solidFill>
              </a:rPr>
              <a:t>1</a:t>
            </a:r>
            <a:r>
              <a:rPr lang="en-US" sz="1900" b="1">
                <a:solidFill>
                  <a:schemeClr val="bg1"/>
                </a:solidFill>
              </a:rPr>
              <a:t>/</a:t>
            </a:r>
            <a:r>
              <a:rPr lang="en-US" sz="1900" b="1" baseline="-25000">
                <a:solidFill>
                  <a:schemeClr val="bg1"/>
                </a:solidFill>
              </a:rPr>
              <a:t>64</a:t>
            </a:r>
            <a:endParaRPr lang="en-US" sz="1900" b="1" i="1">
              <a:solidFill>
                <a:schemeClr val="bg1"/>
              </a:solidFill>
              <a:latin typeface="TimesNewRomanPS Bold" pitchFamily="1" charset="0"/>
            </a:endParaRPr>
          </a:p>
        </p:txBody>
      </p:sp>
      <p:sp>
        <p:nvSpPr>
          <p:cNvPr id="44053" name="Text Box 62"/>
          <p:cNvSpPr txBox="1">
            <a:spLocks noChangeArrowheads="1"/>
          </p:cNvSpPr>
          <p:nvPr/>
        </p:nvSpPr>
        <p:spPr bwMode="auto">
          <a:xfrm>
            <a:off x="2865438" y="499903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4" name="Text Box 63"/>
          <p:cNvSpPr txBox="1">
            <a:spLocks noChangeArrowheads="1"/>
          </p:cNvSpPr>
          <p:nvPr/>
        </p:nvSpPr>
        <p:spPr bwMode="auto">
          <a:xfrm>
            <a:off x="2871788" y="456723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5" name="Text Box 64"/>
          <p:cNvSpPr txBox="1">
            <a:spLocks noChangeArrowheads="1"/>
          </p:cNvSpPr>
          <p:nvPr/>
        </p:nvSpPr>
        <p:spPr bwMode="auto">
          <a:xfrm>
            <a:off x="2871788" y="411638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6" name="Text Box 65"/>
          <p:cNvSpPr txBox="1">
            <a:spLocks noChangeArrowheads="1"/>
          </p:cNvSpPr>
          <p:nvPr/>
        </p:nvSpPr>
        <p:spPr bwMode="auto">
          <a:xfrm>
            <a:off x="2865438" y="367823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7" name="Text Box 66"/>
          <p:cNvSpPr txBox="1">
            <a:spLocks noChangeArrowheads="1"/>
          </p:cNvSpPr>
          <p:nvPr/>
        </p:nvSpPr>
        <p:spPr bwMode="auto">
          <a:xfrm>
            <a:off x="2871788" y="322738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8" name="Text Box 67"/>
          <p:cNvSpPr txBox="1">
            <a:spLocks noChangeArrowheads="1"/>
          </p:cNvSpPr>
          <p:nvPr/>
        </p:nvSpPr>
        <p:spPr bwMode="auto">
          <a:xfrm>
            <a:off x="2871788" y="278923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59" name="Text Box 68"/>
          <p:cNvSpPr txBox="1">
            <a:spLocks noChangeArrowheads="1"/>
          </p:cNvSpPr>
          <p:nvPr/>
        </p:nvSpPr>
        <p:spPr bwMode="auto">
          <a:xfrm>
            <a:off x="2871788" y="233838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0" name="Text Box 69"/>
          <p:cNvSpPr txBox="1">
            <a:spLocks noChangeArrowheads="1"/>
          </p:cNvSpPr>
          <p:nvPr/>
        </p:nvSpPr>
        <p:spPr bwMode="auto">
          <a:xfrm>
            <a:off x="2871788" y="1906588"/>
            <a:ext cx="2714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1" name="Text Box 70"/>
          <p:cNvSpPr txBox="1">
            <a:spLocks noChangeArrowheads="1"/>
          </p:cNvSpPr>
          <p:nvPr/>
        </p:nvSpPr>
        <p:spPr bwMode="auto">
          <a:xfrm>
            <a:off x="3614738" y="1423988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2" name="Text Box 71"/>
          <p:cNvSpPr txBox="1">
            <a:spLocks noChangeArrowheads="1"/>
          </p:cNvSpPr>
          <p:nvPr/>
        </p:nvSpPr>
        <p:spPr bwMode="auto">
          <a:xfrm>
            <a:off x="4065588" y="1430338"/>
            <a:ext cx="27781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3" name="Text Box 72"/>
          <p:cNvSpPr txBox="1">
            <a:spLocks noChangeArrowheads="1"/>
          </p:cNvSpPr>
          <p:nvPr/>
        </p:nvSpPr>
        <p:spPr bwMode="auto">
          <a:xfrm>
            <a:off x="4522788" y="1430338"/>
            <a:ext cx="2841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4" name="Text Box 73"/>
          <p:cNvSpPr txBox="1">
            <a:spLocks noChangeArrowheads="1"/>
          </p:cNvSpPr>
          <p:nvPr/>
        </p:nvSpPr>
        <p:spPr bwMode="auto">
          <a:xfrm>
            <a:off x="4973638" y="1443038"/>
            <a:ext cx="2841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5" name="Text Box 74"/>
          <p:cNvSpPr txBox="1">
            <a:spLocks noChangeArrowheads="1"/>
          </p:cNvSpPr>
          <p:nvPr/>
        </p:nvSpPr>
        <p:spPr bwMode="auto">
          <a:xfrm>
            <a:off x="5411788" y="1423988"/>
            <a:ext cx="2841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6" name="Text Box 75"/>
          <p:cNvSpPr txBox="1">
            <a:spLocks noChangeArrowheads="1"/>
          </p:cNvSpPr>
          <p:nvPr/>
        </p:nvSpPr>
        <p:spPr bwMode="auto">
          <a:xfrm>
            <a:off x="5868988" y="1430338"/>
            <a:ext cx="2841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7" name="Text Box 76"/>
          <p:cNvSpPr txBox="1">
            <a:spLocks noChangeArrowheads="1"/>
          </p:cNvSpPr>
          <p:nvPr/>
        </p:nvSpPr>
        <p:spPr bwMode="auto">
          <a:xfrm>
            <a:off x="6319838" y="1430338"/>
            <a:ext cx="284162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8" name="Text Box 77"/>
          <p:cNvSpPr txBox="1">
            <a:spLocks noChangeArrowheads="1"/>
          </p:cNvSpPr>
          <p:nvPr/>
        </p:nvSpPr>
        <p:spPr bwMode="auto">
          <a:xfrm>
            <a:off x="6770688" y="1430338"/>
            <a:ext cx="2905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900" b="1" baseline="30000"/>
              <a:t>1</a:t>
            </a:r>
            <a:r>
              <a:rPr lang="en-US" sz="1900" b="1"/>
              <a:t>/</a:t>
            </a:r>
            <a:r>
              <a:rPr lang="en-US" sz="1900" b="1" baseline="-25000"/>
              <a:t>8</a:t>
            </a:r>
            <a:endParaRPr lang="en-US" sz="1900" b="1" i="1">
              <a:latin typeface="TimesNewRomanPS Bold" pitchFamily="1" charset="0"/>
            </a:endParaRPr>
          </a:p>
        </p:txBody>
      </p:sp>
      <p:sp>
        <p:nvSpPr>
          <p:cNvPr id="44069" name="Text Box 78"/>
          <p:cNvSpPr txBox="1">
            <a:spLocks noChangeArrowheads="1"/>
          </p:cNvSpPr>
          <p:nvPr/>
        </p:nvSpPr>
        <p:spPr bwMode="auto">
          <a:xfrm>
            <a:off x="4224338" y="700088"/>
            <a:ext cx="8112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AaBbCc</a:t>
            </a:r>
          </a:p>
        </p:txBody>
      </p:sp>
      <p:sp>
        <p:nvSpPr>
          <p:cNvPr id="44070" name="Text Box 79"/>
          <p:cNvSpPr txBox="1">
            <a:spLocks noChangeArrowheads="1"/>
          </p:cNvSpPr>
          <p:nvPr/>
        </p:nvSpPr>
        <p:spPr bwMode="auto">
          <a:xfrm>
            <a:off x="5380038" y="700088"/>
            <a:ext cx="8112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 i="1">
                <a:latin typeface="TimesNewRomanPS Bold" pitchFamily="1" charset="0"/>
              </a:rPr>
              <a:t>AaBbCc</a:t>
            </a:r>
          </a:p>
        </p:txBody>
      </p:sp>
      <p:sp>
        <p:nvSpPr>
          <p:cNvPr id="44071" name="Text Box 80"/>
          <p:cNvSpPr txBox="1">
            <a:spLocks noChangeArrowheads="1"/>
          </p:cNvSpPr>
          <p:nvPr/>
        </p:nvSpPr>
        <p:spPr bwMode="auto">
          <a:xfrm>
            <a:off x="5151438" y="306388"/>
            <a:ext cx="1571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ym typeface="Symbol" pitchFamily="-1" charset="2"/>
              </a:rPr>
              <a:t></a:t>
            </a:r>
            <a:endParaRPr lang="en-US" sz="1600" b="1"/>
          </a:p>
        </p:txBody>
      </p:sp>
      <p:sp>
        <p:nvSpPr>
          <p:cNvPr id="44072" name="Line 83"/>
          <p:cNvSpPr>
            <a:spLocks noChangeShapeType="1"/>
          </p:cNvSpPr>
          <p:nvPr/>
        </p:nvSpPr>
        <p:spPr bwMode="auto">
          <a:xfrm>
            <a:off x="4895850" y="952500"/>
            <a:ext cx="39370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3" name="Line 84"/>
          <p:cNvSpPr>
            <a:spLocks noChangeShapeType="1"/>
          </p:cNvSpPr>
          <p:nvPr/>
        </p:nvSpPr>
        <p:spPr bwMode="auto">
          <a:xfrm flipV="1">
            <a:off x="5289550" y="962025"/>
            <a:ext cx="387350" cy="206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4" name="Line 86"/>
          <p:cNvSpPr>
            <a:spLocks noChangeShapeType="1"/>
          </p:cNvSpPr>
          <p:nvPr/>
        </p:nvSpPr>
        <p:spPr bwMode="auto">
          <a:xfrm rot="10800000" flipH="1">
            <a:off x="5287963" y="1160463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75" name="Slide Number Placeholder 4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1D8D774-93EE-B140-9A3C-707FC2597103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15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1" descr="14_18-AmnioAndCV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39713"/>
            <a:ext cx="8548687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12"/>
          <p:cNvSpPr txBox="1">
            <a:spLocks noChangeArrowheads="1"/>
          </p:cNvSpPr>
          <p:nvPr/>
        </p:nvSpPr>
        <p:spPr bwMode="auto">
          <a:xfrm>
            <a:off x="866775" y="333375"/>
            <a:ext cx="1458913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Amniotic fluid</a:t>
            </a:r>
          </a:p>
          <a:p>
            <a:pPr>
              <a:lnSpc>
                <a:spcPct val="70000"/>
              </a:lnSpc>
            </a:pPr>
            <a:r>
              <a:rPr lang="en-US" sz="1700" b="1"/>
              <a:t>withdrawn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84" name="Text Box 28"/>
          <p:cNvSpPr txBox="1">
            <a:spLocks noChangeArrowheads="1"/>
          </p:cNvSpPr>
          <p:nvPr/>
        </p:nvSpPr>
        <p:spPr bwMode="auto">
          <a:xfrm>
            <a:off x="463550" y="1141413"/>
            <a:ext cx="595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Fetus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85" name="Text Box 29"/>
          <p:cNvSpPr txBox="1">
            <a:spLocks noChangeArrowheads="1"/>
          </p:cNvSpPr>
          <p:nvPr/>
        </p:nvSpPr>
        <p:spPr bwMode="auto">
          <a:xfrm>
            <a:off x="476250" y="2071688"/>
            <a:ext cx="879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Placenta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86" name="Text Box 30"/>
          <p:cNvSpPr txBox="1">
            <a:spLocks noChangeArrowheads="1"/>
          </p:cNvSpPr>
          <p:nvPr/>
        </p:nvSpPr>
        <p:spPr bwMode="auto">
          <a:xfrm>
            <a:off x="1181100" y="2444750"/>
            <a:ext cx="6667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Uterus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87" name="Text Box 31"/>
          <p:cNvSpPr txBox="1">
            <a:spLocks noChangeArrowheads="1"/>
          </p:cNvSpPr>
          <p:nvPr/>
        </p:nvSpPr>
        <p:spPr bwMode="auto">
          <a:xfrm>
            <a:off x="2097088" y="2435225"/>
            <a:ext cx="6667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Cervix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88" name="Line 32"/>
          <p:cNvSpPr>
            <a:spLocks noChangeShapeType="1"/>
          </p:cNvSpPr>
          <p:nvPr/>
        </p:nvSpPr>
        <p:spPr bwMode="auto">
          <a:xfrm>
            <a:off x="1087438" y="1295400"/>
            <a:ext cx="487362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Line 33"/>
          <p:cNvSpPr>
            <a:spLocks noChangeShapeType="1"/>
          </p:cNvSpPr>
          <p:nvPr/>
        </p:nvSpPr>
        <p:spPr bwMode="auto">
          <a:xfrm flipV="1">
            <a:off x="982663" y="1790700"/>
            <a:ext cx="495300" cy="274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Line 34"/>
          <p:cNvSpPr>
            <a:spLocks noChangeShapeType="1"/>
          </p:cNvSpPr>
          <p:nvPr/>
        </p:nvSpPr>
        <p:spPr bwMode="auto">
          <a:xfrm>
            <a:off x="1516063" y="2027238"/>
            <a:ext cx="0" cy="436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Line 35"/>
          <p:cNvSpPr>
            <a:spLocks noChangeShapeType="1"/>
          </p:cNvSpPr>
          <p:nvPr/>
        </p:nvSpPr>
        <p:spPr bwMode="auto">
          <a:xfrm>
            <a:off x="2082800" y="2128838"/>
            <a:ext cx="635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Text Box 36"/>
          <p:cNvSpPr txBox="1">
            <a:spLocks noChangeArrowheads="1"/>
          </p:cNvSpPr>
          <p:nvPr/>
        </p:nvSpPr>
        <p:spPr bwMode="auto">
          <a:xfrm>
            <a:off x="3016250" y="1046163"/>
            <a:ext cx="14890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Centrifugation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93" name="Text Box 37"/>
          <p:cNvSpPr txBox="1">
            <a:spLocks noChangeArrowheads="1"/>
          </p:cNvSpPr>
          <p:nvPr/>
        </p:nvSpPr>
        <p:spPr bwMode="auto">
          <a:xfrm>
            <a:off x="1889125" y="2879725"/>
            <a:ext cx="5270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Fluid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94" name="Text Box 38"/>
          <p:cNvSpPr txBox="1">
            <a:spLocks noChangeArrowheads="1"/>
          </p:cNvSpPr>
          <p:nvPr/>
        </p:nvSpPr>
        <p:spPr bwMode="auto">
          <a:xfrm>
            <a:off x="1903413" y="3265488"/>
            <a:ext cx="527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Fetal</a:t>
            </a:r>
          </a:p>
          <a:p>
            <a:pPr>
              <a:lnSpc>
                <a:spcPct val="90000"/>
              </a:lnSpc>
            </a:pPr>
            <a:r>
              <a:rPr lang="en-US" sz="1700" b="1"/>
              <a:t>cells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95" name="Text Box 39"/>
          <p:cNvSpPr txBox="1">
            <a:spLocks noChangeArrowheads="1"/>
          </p:cNvSpPr>
          <p:nvPr/>
        </p:nvSpPr>
        <p:spPr bwMode="auto">
          <a:xfrm>
            <a:off x="3074988" y="3270250"/>
            <a:ext cx="768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Several</a:t>
            </a:r>
          </a:p>
          <a:p>
            <a:pPr>
              <a:lnSpc>
                <a:spcPct val="90000"/>
              </a:lnSpc>
            </a:pPr>
            <a:r>
              <a:rPr lang="en-US" sz="1700" b="1"/>
              <a:t>hours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96" name="Line 40"/>
          <p:cNvSpPr>
            <a:spLocks noChangeShapeType="1"/>
          </p:cNvSpPr>
          <p:nvPr/>
        </p:nvSpPr>
        <p:spPr bwMode="auto">
          <a:xfrm>
            <a:off x="2438400" y="3022600"/>
            <a:ext cx="3619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Line 41"/>
          <p:cNvSpPr>
            <a:spLocks noChangeShapeType="1"/>
          </p:cNvSpPr>
          <p:nvPr/>
        </p:nvSpPr>
        <p:spPr bwMode="auto">
          <a:xfrm>
            <a:off x="2430463" y="3375025"/>
            <a:ext cx="371475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Text Box 43"/>
          <p:cNvSpPr txBox="1">
            <a:spLocks noChangeArrowheads="1"/>
          </p:cNvSpPr>
          <p:nvPr/>
        </p:nvSpPr>
        <p:spPr bwMode="auto">
          <a:xfrm>
            <a:off x="3455988" y="4133850"/>
            <a:ext cx="768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Several</a:t>
            </a:r>
          </a:p>
          <a:p>
            <a:pPr>
              <a:lnSpc>
                <a:spcPct val="80000"/>
              </a:lnSpc>
            </a:pPr>
            <a:r>
              <a:rPr lang="en-US" sz="1700" b="1"/>
              <a:t>weeks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099" name="Text Box 44"/>
          <p:cNvSpPr txBox="1">
            <a:spLocks noChangeArrowheads="1"/>
          </p:cNvSpPr>
          <p:nvPr/>
        </p:nvSpPr>
        <p:spPr bwMode="auto">
          <a:xfrm>
            <a:off x="3043238" y="5448300"/>
            <a:ext cx="768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700" b="1"/>
              <a:t>Several</a:t>
            </a:r>
          </a:p>
          <a:p>
            <a:pPr>
              <a:lnSpc>
                <a:spcPct val="70000"/>
              </a:lnSpc>
            </a:pPr>
            <a:r>
              <a:rPr lang="en-US" sz="1700" b="1"/>
              <a:t>weeks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0" name="Text Box 45"/>
          <p:cNvSpPr txBox="1">
            <a:spLocks noChangeArrowheads="1"/>
          </p:cNvSpPr>
          <p:nvPr/>
        </p:nvSpPr>
        <p:spPr bwMode="auto">
          <a:xfrm>
            <a:off x="484188" y="6121400"/>
            <a:ext cx="1841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700" b="1"/>
              <a:t>(a) Amniocentesis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1" name="Text Box 46"/>
          <p:cNvSpPr txBox="1">
            <a:spLocks noChangeArrowheads="1"/>
          </p:cNvSpPr>
          <p:nvPr/>
        </p:nvSpPr>
        <p:spPr bwMode="auto">
          <a:xfrm>
            <a:off x="4859338" y="6115050"/>
            <a:ext cx="362585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700" b="1"/>
              <a:t>(b) Chorionic villus sampling (CVS)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2" name="Text Box 47"/>
          <p:cNvSpPr txBox="1">
            <a:spLocks noChangeArrowheads="1"/>
          </p:cNvSpPr>
          <p:nvPr/>
        </p:nvSpPr>
        <p:spPr bwMode="auto">
          <a:xfrm>
            <a:off x="5684838" y="5441950"/>
            <a:ext cx="768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Several</a:t>
            </a:r>
          </a:p>
          <a:p>
            <a:pPr>
              <a:lnSpc>
                <a:spcPct val="90000"/>
              </a:lnSpc>
            </a:pPr>
            <a:r>
              <a:rPr lang="en-US" sz="1700" b="1"/>
              <a:t>hours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3" name="Text Box 48"/>
          <p:cNvSpPr txBox="1">
            <a:spLocks noChangeArrowheads="1"/>
          </p:cNvSpPr>
          <p:nvPr/>
        </p:nvSpPr>
        <p:spPr bwMode="auto">
          <a:xfrm>
            <a:off x="5659438" y="3727450"/>
            <a:ext cx="7683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Several</a:t>
            </a:r>
          </a:p>
          <a:p>
            <a:pPr>
              <a:lnSpc>
                <a:spcPct val="90000"/>
              </a:lnSpc>
            </a:pPr>
            <a:r>
              <a:rPr lang="en-US" sz="1700" b="1"/>
              <a:t>hours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4" name="Text Box 49"/>
          <p:cNvSpPr txBox="1">
            <a:spLocks noChangeArrowheads="1"/>
          </p:cNvSpPr>
          <p:nvPr/>
        </p:nvSpPr>
        <p:spPr bwMode="auto">
          <a:xfrm>
            <a:off x="6894513" y="3602038"/>
            <a:ext cx="527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Fetal</a:t>
            </a:r>
          </a:p>
          <a:p>
            <a:pPr>
              <a:lnSpc>
                <a:spcPct val="90000"/>
              </a:lnSpc>
            </a:pPr>
            <a:r>
              <a:rPr lang="en-US" sz="1700" b="1"/>
              <a:t>cells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5" name="Text Box 50"/>
          <p:cNvSpPr txBox="1">
            <a:spLocks noChangeArrowheads="1"/>
          </p:cNvSpPr>
          <p:nvPr/>
        </p:nvSpPr>
        <p:spPr bwMode="auto">
          <a:xfrm>
            <a:off x="4024313" y="3074988"/>
            <a:ext cx="9525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700" b="1"/>
              <a:t>Bio-</a:t>
            </a:r>
          </a:p>
          <a:p>
            <a:pPr algn="ctr">
              <a:lnSpc>
                <a:spcPct val="90000"/>
              </a:lnSpc>
            </a:pPr>
            <a:r>
              <a:rPr lang="en-US" sz="1700" b="1"/>
              <a:t>chemical</a:t>
            </a:r>
          </a:p>
          <a:p>
            <a:pPr algn="ctr"/>
            <a:r>
              <a:rPr lang="en-US" sz="1700" b="1"/>
              <a:t>tests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6" name="Text Box 51"/>
          <p:cNvSpPr txBox="1">
            <a:spLocks noChangeArrowheads="1"/>
          </p:cNvSpPr>
          <p:nvPr/>
        </p:nvSpPr>
        <p:spPr bwMode="auto">
          <a:xfrm>
            <a:off x="4046538" y="5746750"/>
            <a:ext cx="13208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Karyotyping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7" name="Text Box 52"/>
          <p:cNvSpPr txBox="1">
            <a:spLocks noChangeArrowheads="1"/>
          </p:cNvSpPr>
          <p:nvPr/>
        </p:nvSpPr>
        <p:spPr bwMode="auto">
          <a:xfrm>
            <a:off x="4721225" y="2181225"/>
            <a:ext cx="9017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Placenta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8" name="Text Box 53"/>
          <p:cNvSpPr txBox="1">
            <a:spLocks noChangeArrowheads="1"/>
          </p:cNvSpPr>
          <p:nvPr/>
        </p:nvSpPr>
        <p:spPr bwMode="auto">
          <a:xfrm>
            <a:off x="5927725" y="2187575"/>
            <a:ext cx="10350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Chorionic</a:t>
            </a:r>
          </a:p>
          <a:p>
            <a:pPr>
              <a:lnSpc>
                <a:spcPct val="90000"/>
              </a:lnSpc>
            </a:pPr>
            <a:r>
              <a:rPr lang="en-US" sz="1700" b="1"/>
              <a:t>villi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09" name="Line 54"/>
          <p:cNvSpPr>
            <a:spLocks noChangeShapeType="1"/>
          </p:cNvSpPr>
          <p:nvPr/>
        </p:nvSpPr>
        <p:spPr bwMode="auto">
          <a:xfrm flipH="1">
            <a:off x="5346700" y="1536700"/>
            <a:ext cx="190500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0" name="Line 55"/>
          <p:cNvSpPr>
            <a:spLocks noChangeShapeType="1"/>
          </p:cNvSpPr>
          <p:nvPr/>
        </p:nvSpPr>
        <p:spPr bwMode="auto">
          <a:xfrm>
            <a:off x="5734050" y="1892300"/>
            <a:ext cx="52705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1" name="Line 56"/>
          <p:cNvSpPr>
            <a:spLocks noChangeShapeType="1"/>
          </p:cNvSpPr>
          <p:nvPr/>
        </p:nvSpPr>
        <p:spPr bwMode="auto">
          <a:xfrm>
            <a:off x="6108700" y="1860550"/>
            <a:ext cx="1428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2" name="Line 57"/>
          <p:cNvSpPr>
            <a:spLocks noChangeShapeType="1"/>
          </p:cNvSpPr>
          <p:nvPr/>
        </p:nvSpPr>
        <p:spPr bwMode="auto">
          <a:xfrm>
            <a:off x="6162675" y="1193800"/>
            <a:ext cx="70485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3" name="Text Box 58"/>
          <p:cNvSpPr txBox="1">
            <a:spLocks noChangeArrowheads="1"/>
          </p:cNvSpPr>
          <p:nvPr/>
        </p:nvSpPr>
        <p:spPr bwMode="auto">
          <a:xfrm>
            <a:off x="6899275" y="1282700"/>
            <a:ext cx="5873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Fetus</a:t>
            </a: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14" name="Text Box 59"/>
          <p:cNvSpPr txBox="1">
            <a:spLocks noChangeArrowheads="1"/>
          </p:cNvSpPr>
          <p:nvPr/>
        </p:nvSpPr>
        <p:spPr bwMode="auto">
          <a:xfrm>
            <a:off x="7429500" y="1670050"/>
            <a:ext cx="13208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700" b="1"/>
              <a:t>Suction tube</a:t>
            </a:r>
          </a:p>
          <a:p>
            <a:pPr>
              <a:lnSpc>
                <a:spcPct val="90000"/>
              </a:lnSpc>
            </a:pPr>
            <a:r>
              <a:rPr lang="en-US" sz="1700" b="1"/>
              <a:t>inserted</a:t>
            </a:r>
          </a:p>
          <a:p>
            <a:r>
              <a:rPr lang="en-US" sz="1700" b="1"/>
              <a:t>through</a:t>
            </a:r>
          </a:p>
          <a:p>
            <a:r>
              <a:rPr lang="en-US" sz="1700" b="1"/>
              <a:t>cervix</a:t>
            </a:r>
            <a:endParaRPr lang="en-US" sz="2000" b="1" i="1">
              <a:latin typeface="TimesNewRomanPS Bold" pitchFamily="1" charset="0"/>
            </a:endParaRPr>
          </a:p>
          <a:p>
            <a:pPr>
              <a:lnSpc>
                <a:spcPct val="90000"/>
              </a:lnSpc>
            </a:pPr>
            <a:endParaRPr lang="en-US" sz="2000" b="1" i="1">
              <a:latin typeface="TimesNewRomanPS Bold" pitchFamily="1" charset="0"/>
            </a:endParaRPr>
          </a:p>
        </p:txBody>
      </p:sp>
      <p:sp>
        <p:nvSpPr>
          <p:cNvPr id="46115" name="Line 60"/>
          <p:cNvSpPr>
            <a:spLocks noChangeShapeType="1"/>
          </p:cNvSpPr>
          <p:nvPr/>
        </p:nvSpPr>
        <p:spPr bwMode="auto">
          <a:xfrm>
            <a:off x="6718300" y="1774825"/>
            <a:ext cx="6889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16" name="Slide Number Placeholder 3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B3A60F7-B9D8-0348-B2DA-F6ECF18E908A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16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0" descr="14_02aCrossingPeaPlant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850" y="385763"/>
            <a:ext cx="5194300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Oval 33"/>
          <p:cNvSpPr>
            <a:spLocks noChangeArrowheads="1"/>
          </p:cNvSpPr>
          <p:nvPr/>
        </p:nvSpPr>
        <p:spPr bwMode="auto">
          <a:xfrm>
            <a:off x="5829300" y="5492750"/>
            <a:ext cx="215900" cy="2095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Oval 32"/>
          <p:cNvSpPr>
            <a:spLocks noChangeArrowheads="1"/>
          </p:cNvSpPr>
          <p:nvPr/>
        </p:nvSpPr>
        <p:spPr bwMode="auto">
          <a:xfrm>
            <a:off x="4794250" y="4813300"/>
            <a:ext cx="215900" cy="2095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3" name="Oval 31"/>
          <p:cNvSpPr>
            <a:spLocks noChangeArrowheads="1"/>
          </p:cNvSpPr>
          <p:nvPr/>
        </p:nvSpPr>
        <p:spPr bwMode="auto">
          <a:xfrm>
            <a:off x="5486400" y="2705100"/>
            <a:ext cx="215900" cy="2095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Oval 30"/>
          <p:cNvSpPr>
            <a:spLocks noChangeArrowheads="1"/>
          </p:cNvSpPr>
          <p:nvPr/>
        </p:nvSpPr>
        <p:spPr bwMode="auto">
          <a:xfrm>
            <a:off x="3765550" y="1168400"/>
            <a:ext cx="215900" cy="20955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Rectangle 29"/>
          <p:cNvSpPr>
            <a:spLocks noChangeArrowheads="1"/>
          </p:cNvSpPr>
          <p:nvPr/>
        </p:nvSpPr>
        <p:spPr bwMode="auto">
          <a:xfrm>
            <a:off x="2006600" y="419100"/>
            <a:ext cx="2381250" cy="40640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4906963" y="4227513"/>
            <a:ext cx="1284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Stamens</a:t>
            </a:r>
            <a:endParaRPr lang="en-US" sz="1800" b="1"/>
          </a:p>
        </p:txBody>
      </p:sp>
      <p:sp>
        <p:nvSpPr>
          <p:cNvPr id="17417" name="Text Box 26"/>
          <p:cNvSpPr txBox="1">
            <a:spLocks noChangeArrowheads="1"/>
          </p:cNvSpPr>
          <p:nvPr/>
        </p:nvSpPr>
        <p:spPr bwMode="auto">
          <a:xfrm>
            <a:off x="4589463" y="4506913"/>
            <a:ext cx="9540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Carpel</a:t>
            </a:r>
            <a:endParaRPr lang="en-US" sz="1800" b="1"/>
          </a:p>
        </p:txBody>
      </p:sp>
      <p:sp>
        <p:nvSpPr>
          <p:cNvPr id="17418" name="Text Box 27"/>
          <p:cNvSpPr txBox="1">
            <a:spLocks noChangeArrowheads="1"/>
          </p:cNvSpPr>
          <p:nvPr/>
        </p:nvSpPr>
        <p:spPr bwMode="auto">
          <a:xfrm>
            <a:off x="2125663" y="3503613"/>
            <a:ext cx="1589087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Parental</a:t>
            </a:r>
          </a:p>
          <a:p>
            <a:pPr>
              <a:lnSpc>
                <a:spcPct val="90000"/>
              </a:lnSpc>
            </a:pPr>
            <a:r>
              <a:rPr lang="en-US" b="1"/>
              <a:t>generation</a:t>
            </a:r>
          </a:p>
          <a:p>
            <a:pPr>
              <a:lnSpc>
                <a:spcPct val="90000"/>
              </a:lnSpc>
            </a:pPr>
            <a:r>
              <a:rPr lang="en-US" b="1"/>
              <a:t>(P)</a:t>
            </a:r>
            <a:endParaRPr lang="en-US" sz="1800" b="1"/>
          </a:p>
        </p:txBody>
      </p:sp>
      <p:sp>
        <p:nvSpPr>
          <p:cNvPr id="17419" name="Text Box 28"/>
          <p:cNvSpPr txBox="1">
            <a:spLocks noChangeArrowheads="1"/>
          </p:cNvSpPr>
          <p:nvPr/>
        </p:nvSpPr>
        <p:spPr bwMode="auto">
          <a:xfrm>
            <a:off x="2144713" y="519113"/>
            <a:ext cx="184308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563A84"/>
                </a:solidFill>
              </a:rPr>
              <a:t>TECHNIQUE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17420" name="Text Box 34"/>
          <p:cNvSpPr txBox="1">
            <a:spLocks noChangeArrowheads="1"/>
          </p:cNvSpPr>
          <p:nvPr/>
        </p:nvSpPr>
        <p:spPr bwMode="auto">
          <a:xfrm>
            <a:off x="3817938" y="1201738"/>
            <a:ext cx="1222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421" name="Text Box 35"/>
          <p:cNvSpPr txBox="1">
            <a:spLocks noChangeArrowheads="1"/>
          </p:cNvSpPr>
          <p:nvPr/>
        </p:nvSpPr>
        <p:spPr bwMode="auto">
          <a:xfrm>
            <a:off x="5541963" y="2728913"/>
            <a:ext cx="1222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422" name="Text Box 36"/>
          <p:cNvSpPr txBox="1">
            <a:spLocks noChangeArrowheads="1"/>
          </p:cNvSpPr>
          <p:nvPr/>
        </p:nvSpPr>
        <p:spPr bwMode="auto">
          <a:xfrm>
            <a:off x="4846638" y="4843463"/>
            <a:ext cx="1222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423" name="Text Box 37"/>
          <p:cNvSpPr txBox="1">
            <a:spLocks noChangeArrowheads="1"/>
          </p:cNvSpPr>
          <p:nvPr/>
        </p:nvSpPr>
        <p:spPr bwMode="auto">
          <a:xfrm>
            <a:off x="5875338" y="5519738"/>
            <a:ext cx="12223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5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424" name="Line 38"/>
          <p:cNvSpPr>
            <a:spLocks noChangeShapeType="1"/>
          </p:cNvSpPr>
          <p:nvPr/>
        </p:nvSpPr>
        <p:spPr bwMode="auto">
          <a:xfrm>
            <a:off x="4470400" y="3898900"/>
            <a:ext cx="20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5" name="Line 39"/>
          <p:cNvSpPr>
            <a:spLocks noChangeShapeType="1"/>
          </p:cNvSpPr>
          <p:nvPr/>
        </p:nvSpPr>
        <p:spPr bwMode="auto">
          <a:xfrm flipH="1">
            <a:off x="5727700" y="3924300"/>
            <a:ext cx="1397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Slide Number Placeholder 1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DD053EC-43E7-C045-9FCF-99F5F6DE327C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2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4" descr="14_02bCrossingPeaPlant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1675" y="2044700"/>
            <a:ext cx="520065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22"/>
          <p:cNvSpPr>
            <a:spLocks noChangeArrowheads="1"/>
          </p:cNvSpPr>
          <p:nvPr/>
        </p:nvSpPr>
        <p:spPr bwMode="auto">
          <a:xfrm>
            <a:off x="6013450" y="2717800"/>
            <a:ext cx="209550" cy="215900"/>
          </a:xfrm>
          <a:prstGeom prst="ellipse">
            <a:avLst/>
          </a:prstGeom>
          <a:solidFill>
            <a:srgbClr val="0092CA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Rectangle 21"/>
          <p:cNvSpPr>
            <a:spLocks noChangeArrowheads="1"/>
          </p:cNvSpPr>
          <p:nvPr/>
        </p:nvSpPr>
        <p:spPr bwMode="auto">
          <a:xfrm>
            <a:off x="2006600" y="2070100"/>
            <a:ext cx="2387600" cy="4127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2055813" y="2570163"/>
            <a:ext cx="133508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/>
              <a:t>First</a:t>
            </a:r>
          </a:p>
          <a:p>
            <a:r>
              <a:rPr lang="en-US" b="1"/>
              <a:t>filial</a:t>
            </a:r>
          </a:p>
          <a:p>
            <a:pPr>
              <a:lnSpc>
                <a:spcPct val="90000"/>
              </a:lnSpc>
            </a:pPr>
            <a:r>
              <a:rPr lang="en-US" b="1"/>
              <a:t>gener-</a:t>
            </a:r>
          </a:p>
          <a:p>
            <a:r>
              <a:rPr lang="en-US" b="1"/>
              <a:t>ation</a:t>
            </a:r>
          </a:p>
          <a:p>
            <a:pPr>
              <a:lnSpc>
                <a:spcPct val="90000"/>
              </a:lnSpc>
            </a:pPr>
            <a:r>
              <a:rPr lang="en-US" b="1"/>
              <a:t>offspring</a:t>
            </a:r>
          </a:p>
          <a:p>
            <a:pPr>
              <a:lnSpc>
                <a:spcPct val="90000"/>
              </a:lnSpc>
            </a:pPr>
            <a:r>
              <a:rPr lang="en-US" b="1"/>
              <a:t>(F</a:t>
            </a:r>
            <a:r>
              <a:rPr lang="en-US" b="1" baseline="-25000"/>
              <a:t>1</a:t>
            </a:r>
            <a:r>
              <a:rPr lang="en-US" b="1"/>
              <a:t>)</a:t>
            </a:r>
            <a:endParaRPr lang="en-US" sz="1800" b="1"/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2138363" y="2151063"/>
            <a:ext cx="1423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19463" name="Text Box 23"/>
          <p:cNvSpPr txBox="1">
            <a:spLocks noChangeArrowheads="1"/>
          </p:cNvSpPr>
          <p:nvPr/>
        </p:nvSpPr>
        <p:spPr bwMode="auto">
          <a:xfrm>
            <a:off x="6069013" y="2760663"/>
            <a:ext cx="12858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400" b="1">
                <a:solidFill>
                  <a:schemeClr val="bg1"/>
                </a:solidFill>
              </a:rPr>
              <a:t>5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9464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1339FC8-76C8-9743-9199-B25089AF9525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3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4_03PurpleWhiteFlowers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130175"/>
            <a:ext cx="59086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27200" y="171450"/>
            <a:ext cx="1955800" cy="3365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833563" y="265113"/>
            <a:ext cx="15128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563A84"/>
                </a:solidFill>
              </a:rPr>
              <a:t>EXPERIMENT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706563" y="785813"/>
            <a:ext cx="155733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/>
              <a:t>P Generation</a:t>
            </a:r>
          </a:p>
          <a:p>
            <a:pPr>
              <a:lnSpc>
                <a:spcPct val="130000"/>
              </a:lnSpc>
            </a:pPr>
            <a:r>
              <a:rPr lang="en-US" sz="1800" b="1"/>
              <a:t>(true-breeding</a:t>
            </a:r>
          </a:p>
          <a:p>
            <a:pPr>
              <a:lnSpc>
                <a:spcPct val="90000"/>
              </a:lnSpc>
            </a:pPr>
            <a:r>
              <a:rPr lang="en-US" sz="1800" b="1"/>
              <a:t>     parents)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4443413" y="1427163"/>
            <a:ext cx="8270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/>
              <a:t>Purple</a:t>
            </a:r>
          </a:p>
          <a:p>
            <a:pPr>
              <a:lnSpc>
                <a:spcPct val="90000"/>
              </a:lnSpc>
            </a:pPr>
            <a:r>
              <a:rPr lang="en-US" sz="1800" b="1"/>
              <a:t>flowers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611813" y="1427163"/>
            <a:ext cx="8270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/>
              <a:t> White</a:t>
            </a:r>
          </a:p>
          <a:p>
            <a:pPr>
              <a:lnSpc>
                <a:spcPct val="90000"/>
              </a:lnSpc>
            </a:pPr>
            <a:r>
              <a:rPr lang="en-US" sz="1800" b="1"/>
              <a:t>flowers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5383213" y="792163"/>
            <a:ext cx="173037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600" b="1">
                <a:sym typeface="Symbol" pitchFamily="-1" charset="2"/>
              </a:rPr>
              <a:t></a:t>
            </a:r>
            <a:endParaRPr lang="en-US" sz="1600" b="1">
              <a:solidFill>
                <a:srgbClr val="563A84"/>
              </a:solidFill>
            </a:endParaRP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1630363" y="2957513"/>
            <a:ext cx="15573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 b="1"/>
              <a:t>F</a:t>
            </a:r>
            <a:r>
              <a:rPr lang="en-US" sz="1800" b="1" baseline="-25000"/>
              <a:t>1</a:t>
            </a:r>
            <a:r>
              <a:rPr lang="en-US" sz="1800" b="1"/>
              <a:t> Generation</a:t>
            </a:r>
          </a:p>
          <a:p>
            <a:pPr algn="ctr">
              <a:lnSpc>
                <a:spcPct val="140000"/>
              </a:lnSpc>
            </a:pPr>
            <a:r>
              <a:rPr lang="en-US" sz="1800" b="1"/>
              <a:t> (hybrids)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659313" y="3433763"/>
            <a:ext cx="16906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b="1"/>
              <a:t>All plants had</a:t>
            </a:r>
          </a:p>
          <a:p>
            <a:pPr>
              <a:lnSpc>
                <a:spcPct val="90000"/>
              </a:lnSpc>
            </a:pPr>
            <a:r>
              <a:rPr lang="en-US" sz="1800" b="1"/>
              <a:t>purple flowers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1604963" y="4837113"/>
            <a:ext cx="16081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 b="1"/>
              <a:t>F</a:t>
            </a:r>
            <a:r>
              <a:rPr lang="en-US" sz="1800" b="1" baseline="-25000"/>
              <a:t>2</a:t>
            </a:r>
            <a:r>
              <a:rPr lang="en-US" sz="1800" b="1"/>
              <a:t> Generation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065463" y="6062663"/>
            <a:ext cx="21986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 b="1"/>
              <a:t>705 purple-flowered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plants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5383213" y="6056313"/>
            <a:ext cx="21986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1800" b="1"/>
              <a:t>224 white-flowered</a:t>
            </a:r>
          </a:p>
          <a:p>
            <a:pPr algn="ctr">
              <a:lnSpc>
                <a:spcPct val="90000"/>
              </a:lnSpc>
            </a:pPr>
            <a:r>
              <a:rPr lang="en-US" sz="1800" b="1"/>
              <a:t>plants</a:t>
            </a:r>
            <a:endParaRPr lang="en-US" sz="1800" b="1">
              <a:solidFill>
                <a:srgbClr val="563A84"/>
              </a:solidFill>
            </a:endParaRPr>
          </a:p>
        </p:txBody>
      </p:sp>
      <p:sp>
        <p:nvSpPr>
          <p:cNvPr id="21518" name="Slide Number Placeholder 1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83EF8CA-FC7B-2648-A322-57A2328926F5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4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1" descr="14_T01PeaPlantCharacter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4713" y="136525"/>
            <a:ext cx="48529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2167F3-8DE7-C745-87F3-44D2D5040E85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5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 descr="14_04Allel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600200"/>
            <a:ext cx="85486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12"/>
          <p:cNvSpPr txBox="1">
            <a:spLocks noChangeArrowheads="1"/>
          </p:cNvSpPr>
          <p:nvPr/>
        </p:nvSpPr>
        <p:spPr bwMode="auto">
          <a:xfrm>
            <a:off x="4040188" y="1668463"/>
            <a:ext cx="30908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100" b="1"/>
              <a:t>Allele for purple flowers</a:t>
            </a:r>
          </a:p>
        </p:txBody>
      </p:sp>
      <p:sp>
        <p:nvSpPr>
          <p:cNvPr id="25604" name="Line 16"/>
          <p:cNvSpPr>
            <a:spLocks noChangeShapeType="1"/>
          </p:cNvSpPr>
          <p:nvPr/>
        </p:nvSpPr>
        <p:spPr bwMode="auto">
          <a:xfrm>
            <a:off x="5567363" y="1976438"/>
            <a:ext cx="0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Text Box 17"/>
          <p:cNvSpPr txBox="1">
            <a:spLocks noChangeArrowheads="1"/>
          </p:cNvSpPr>
          <p:nvPr/>
        </p:nvSpPr>
        <p:spPr bwMode="auto">
          <a:xfrm>
            <a:off x="6973888" y="2887663"/>
            <a:ext cx="18399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100" b="1"/>
              <a:t>Homologous</a:t>
            </a:r>
          </a:p>
          <a:p>
            <a:r>
              <a:rPr lang="en-US" sz="2100" b="1"/>
              <a:t>pair of</a:t>
            </a:r>
          </a:p>
          <a:p>
            <a:pPr>
              <a:lnSpc>
                <a:spcPct val="90000"/>
              </a:lnSpc>
            </a:pPr>
            <a:r>
              <a:rPr lang="en-US" sz="2100" b="1"/>
              <a:t>chromosomes</a:t>
            </a:r>
          </a:p>
        </p:txBody>
      </p:sp>
      <p:sp>
        <p:nvSpPr>
          <p:cNvPr id="25606" name="AutoShape 18"/>
          <p:cNvSpPr>
            <a:spLocks/>
          </p:cNvSpPr>
          <p:nvPr/>
        </p:nvSpPr>
        <p:spPr bwMode="auto">
          <a:xfrm>
            <a:off x="6673850" y="2108200"/>
            <a:ext cx="152400" cy="2470150"/>
          </a:xfrm>
          <a:prstGeom prst="rightBrace">
            <a:avLst>
              <a:gd name="adj1" fmla="val 135069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Text Box 19"/>
          <p:cNvSpPr txBox="1">
            <a:spLocks noChangeArrowheads="1"/>
          </p:cNvSpPr>
          <p:nvPr/>
        </p:nvSpPr>
        <p:spPr bwMode="auto">
          <a:xfrm>
            <a:off x="2046288" y="3224213"/>
            <a:ext cx="355441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100" b="1"/>
              <a:t>Locus for flower-color gene</a:t>
            </a:r>
          </a:p>
        </p:txBody>
      </p:sp>
      <p:sp>
        <p:nvSpPr>
          <p:cNvPr id="25608" name="Line 20"/>
          <p:cNvSpPr>
            <a:spLocks noChangeShapeType="1"/>
          </p:cNvSpPr>
          <p:nvPr/>
        </p:nvSpPr>
        <p:spPr bwMode="auto">
          <a:xfrm flipV="1">
            <a:off x="5010150" y="2832100"/>
            <a:ext cx="527050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Line 21"/>
          <p:cNvSpPr>
            <a:spLocks noChangeShapeType="1"/>
          </p:cNvSpPr>
          <p:nvPr/>
        </p:nvSpPr>
        <p:spPr bwMode="auto">
          <a:xfrm>
            <a:off x="5003800" y="3524250"/>
            <a:ext cx="527050" cy="29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4141788" y="4849813"/>
            <a:ext cx="30908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100" b="1"/>
              <a:t>Allele for white flowers</a:t>
            </a:r>
          </a:p>
        </p:txBody>
      </p:sp>
      <p:sp>
        <p:nvSpPr>
          <p:cNvPr id="25611" name="Line 23"/>
          <p:cNvSpPr>
            <a:spLocks noChangeShapeType="1"/>
          </p:cNvSpPr>
          <p:nvPr/>
        </p:nvSpPr>
        <p:spPr bwMode="auto">
          <a:xfrm>
            <a:off x="5562600" y="4413250"/>
            <a:ext cx="0" cy="387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Slide Number Placeholder 1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86B944B-E109-F244-A481-6BAD14C2B5EB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6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2" descr="14_05LawOfSegregatio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6688" y="133350"/>
            <a:ext cx="373062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7"/>
          <p:cNvSpPr>
            <a:spLocks noChangeArrowheads="1"/>
          </p:cNvSpPr>
          <p:nvPr/>
        </p:nvSpPr>
        <p:spPr bwMode="auto">
          <a:xfrm>
            <a:off x="2730500" y="4267200"/>
            <a:ext cx="1257300" cy="304800"/>
          </a:xfrm>
          <a:prstGeom prst="rect">
            <a:avLst/>
          </a:prstGeom>
          <a:solidFill>
            <a:srgbClr val="AAA78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2735263" y="2438400"/>
            <a:ext cx="1239837" cy="304800"/>
          </a:xfrm>
          <a:prstGeom prst="rect">
            <a:avLst/>
          </a:prstGeom>
          <a:solidFill>
            <a:srgbClr val="AAA78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2736850" y="254000"/>
            <a:ext cx="1250950" cy="298450"/>
          </a:xfrm>
          <a:prstGeom prst="rect">
            <a:avLst/>
          </a:prstGeom>
          <a:solidFill>
            <a:srgbClr val="AAA78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846388" y="334963"/>
            <a:ext cx="10398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>
                <a:solidFill>
                  <a:schemeClr val="bg1"/>
                </a:solidFill>
              </a:rPr>
              <a:t>P Generation</a:t>
            </a:r>
            <a:endParaRPr lang="en-US" sz="1300" b="1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801938" y="950913"/>
            <a:ext cx="10398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Appearance: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801938" y="1135063"/>
            <a:ext cx="1344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Genetic makeup: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01938" y="1497013"/>
            <a:ext cx="7667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Gametes: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103688" y="944563"/>
            <a:ext cx="11541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Purple flowers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329238" y="950913"/>
            <a:ext cx="11541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White flowers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668838" y="1135063"/>
            <a:ext cx="2079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630738" y="1509713"/>
            <a:ext cx="1190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5862638" y="1141413"/>
            <a:ext cx="15716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761038" y="1484313"/>
            <a:ext cx="100012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828925" y="2493963"/>
            <a:ext cx="10731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>
                <a:solidFill>
                  <a:schemeClr val="bg1"/>
                </a:solidFill>
              </a:rPr>
              <a:t>F</a:t>
            </a:r>
            <a:r>
              <a:rPr lang="en-US" sz="1300" b="1" baseline="-25000">
                <a:solidFill>
                  <a:schemeClr val="bg1"/>
                </a:solidFill>
              </a:rPr>
              <a:t>1</a:t>
            </a:r>
            <a:r>
              <a:rPr lang="en-US" sz="1300" b="1">
                <a:solidFill>
                  <a:schemeClr val="bg1"/>
                </a:solidFill>
              </a:rPr>
              <a:t> Generation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800350" y="3605213"/>
            <a:ext cx="7667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Gametes: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2809875" y="3241675"/>
            <a:ext cx="13446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Genetic makeup: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2809875" y="3059113"/>
            <a:ext cx="10398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Appearance: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591050" y="3078163"/>
            <a:ext cx="11541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Purple flowers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065713" y="3276600"/>
            <a:ext cx="2079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4627563" y="3627438"/>
            <a:ext cx="1190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5753100" y="3594100"/>
            <a:ext cx="100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4311650" y="3614738"/>
            <a:ext cx="258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baseline="30000"/>
              <a:t>1</a:t>
            </a:r>
            <a:r>
              <a:rPr lang="en-US" sz="1300" b="1"/>
              <a:t>/</a:t>
            </a:r>
            <a:r>
              <a:rPr lang="en-US" sz="1300" b="1" baseline="-25000"/>
              <a:t>2</a:t>
            </a:r>
            <a:endParaRPr lang="en-US" sz="1300" b="1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426075" y="3606800"/>
            <a:ext cx="2587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baseline="30000"/>
              <a:t>1</a:t>
            </a:r>
            <a:r>
              <a:rPr lang="en-US" sz="1300" b="1"/>
              <a:t>/</a:t>
            </a:r>
            <a:r>
              <a:rPr lang="en-US" sz="1300" b="1" baseline="-25000"/>
              <a:t>2</a:t>
            </a:r>
            <a:endParaRPr lang="en-US" sz="1300" b="1"/>
          </a:p>
        </p:txBody>
      </p:sp>
      <p:sp>
        <p:nvSpPr>
          <p:cNvPr id="27674" name="Text Box 28"/>
          <p:cNvSpPr txBox="1">
            <a:spLocks noChangeArrowheads="1"/>
          </p:cNvSpPr>
          <p:nvPr/>
        </p:nvSpPr>
        <p:spPr bwMode="auto">
          <a:xfrm>
            <a:off x="2797175" y="4322763"/>
            <a:ext cx="10731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>
                <a:solidFill>
                  <a:schemeClr val="bg1"/>
                </a:solidFill>
              </a:rPr>
              <a:t>F</a:t>
            </a:r>
            <a:r>
              <a:rPr lang="en-US" sz="1300" b="1" baseline="-25000">
                <a:solidFill>
                  <a:schemeClr val="bg1"/>
                </a:solidFill>
              </a:rPr>
              <a:t>2</a:t>
            </a:r>
            <a:r>
              <a:rPr lang="en-US" sz="1300" b="1">
                <a:solidFill>
                  <a:schemeClr val="bg1"/>
                </a:solidFill>
              </a:rPr>
              <a:t> Generation</a:t>
            </a:r>
          </a:p>
        </p:txBody>
      </p:sp>
      <p:sp>
        <p:nvSpPr>
          <p:cNvPr id="27675" name="Text Box 29"/>
          <p:cNvSpPr txBox="1">
            <a:spLocks noChangeArrowheads="1"/>
          </p:cNvSpPr>
          <p:nvPr/>
        </p:nvSpPr>
        <p:spPr bwMode="auto">
          <a:xfrm>
            <a:off x="4991100" y="4087813"/>
            <a:ext cx="538163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Sperm</a:t>
            </a:r>
          </a:p>
        </p:txBody>
      </p:sp>
      <p:sp>
        <p:nvSpPr>
          <p:cNvPr id="27676" name="Text Box 30"/>
          <p:cNvSpPr txBox="1">
            <a:spLocks noChangeArrowheads="1"/>
          </p:cNvSpPr>
          <p:nvPr/>
        </p:nvSpPr>
        <p:spPr bwMode="auto">
          <a:xfrm>
            <a:off x="3930650" y="5237163"/>
            <a:ext cx="417513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Eggs</a:t>
            </a:r>
          </a:p>
        </p:txBody>
      </p:sp>
      <p:sp>
        <p:nvSpPr>
          <p:cNvPr id="27677" name="Text Box 31"/>
          <p:cNvSpPr txBox="1">
            <a:spLocks noChangeArrowheads="1"/>
          </p:cNvSpPr>
          <p:nvPr/>
        </p:nvSpPr>
        <p:spPr bwMode="auto">
          <a:xfrm>
            <a:off x="4843463" y="4376738"/>
            <a:ext cx="1190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78" name="Text Box 32"/>
          <p:cNvSpPr txBox="1">
            <a:spLocks noChangeArrowheads="1"/>
          </p:cNvSpPr>
          <p:nvPr/>
        </p:nvSpPr>
        <p:spPr bwMode="auto">
          <a:xfrm>
            <a:off x="4303713" y="4922838"/>
            <a:ext cx="1190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79" name="Text Box 33"/>
          <p:cNvSpPr txBox="1">
            <a:spLocks noChangeArrowheads="1"/>
          </p:cNvSpPr>
          <p:nvPr/>
        </p:nvSpPr>
        <p:spPr bwMode="auto">
          <a:xfrm>
            <a:off x="4783138" y="5116513"/>
            <a:ext cx="2079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80" name="Text Box 34"/>
          <p:cNvSpPr txBox="1">
            <a:spLocks noChangeArrowheads="1"/>
          </p:cNvSpPr>
          <p:nvPr/>
        </p:nvSpPr>
        <p:spPr bwMode="auto">
          <a:xfrm>
            <a:off x="5468938" y="5116513"/>
            <a:ext cx="2079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81" name="Text Box 35"/>
          <p:cNvSpPr txBox="1">
            <a:spLocks noChangeArrowheads="1"/>
          </p:cNvSpPr>
          <p:nvPr/>
        </p:nvSpPr>
        <p:spPr bwMode="auto">
          <a:xfrm>
            <a:off x="5492750" y="4349750"/>
            <a:ext cx="100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82" name="Text Box 36"/>
          <p:cNvSpPr txBox="1">
            <a:spLocks noChangeArrowheads="1"/>
          </p:cNvSpPr>
          <p:nvPr/>
        </p:nvSpPr>
        <p:spPr bwMode="auto">
          <a:xfrm>
            <a:off x="4318000" y="5575300"/>
            <a:ext cx="100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</a:t>
            </a:r>
            <a:endParaRPr lang="en-US" sz="1300" b="1"/>
          </a:p>
        </p:txBody>
      </p:sp>
      <p:sp>
        <p:nvSpPr>
          <p:cNvPr id="27683" name="Text Box 37"/>
          <p:cNvSpPr txBox="1">
            <a:spLocks noChangeArrowheads="1"/>
          </p:cNvSpPr>
          <p:nvPr/>
        </p:nvSpPr>
        <p:spPr bwMode="auto">
          <a:xfrm>
            <a:off x="4789488" y="5770563"/>
            <a:ext cx="20796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84" name="Text Box 39"/>
          <p:cNvSpPr txBox="1">
            <a:spLocks noChangeArrowheads="1"/>
          </p:cNvSpPr>
          <p:nvPr/>
        </p:nvSpPr>
        <p:spPr bwMode="auto">
          <a:xfrm>
            <a:off x="5480050" y="5765800"/>
            <a:ext cx="15716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 i="1">
                <a:latin typeface="TimesNewRomanPS" pitchFamily="48" charset="0"/>
              </a:rPr>
              <a:t>pp</a:t>
            </a:r>
            <a:endParaRPr lang="en-US" sz="1300" b="1"/>
          </a:p>
        </p:txBody>
      </p:sp>
      <p:sp>
        <p:nvSpPr>
          <p:cNvPr id="27685" name="Text Box 40"/>
          <p:cNvSpPr txBox="1">
            <a:spLocks noChangeArrowheads="1"/>
          </p:cNvSpPr>
          <p:nvPr/>
        </p:nvSpPr>
        <p:spPr bwMode="auto">
          <a:xfrm>
            <a:off x="4572000" y="6318250"/>
            <a:ext cx="100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3</a:t>
            </a:r>
          </a:p>
        </p:txBody>
      </p:sp>
      <p:sp>
        <p:nvSpPr>
          <p:cNvPr id="27686" name="Text Box 41"/>
          <p:cNvSpPr txBox="1">
            <a:spLocks noChangeArrowheads="1"/>
          </p:cNvSpPr>
          <p:nvPr/>
        </p:nvSpPr>
        <p:spPr bwMode="auto">
          <a:xfrm>
            <a:off x="5232400" y="6318250"/>
            <a:ext cx="100013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300" b="1"/>
              <a:t>1</a:t>
            </a:r>
          </a:p>
        </p:txBody>
      </p:sp>
      <p:sp>
        <p:nvSpPr>
          <p:cNvPr id="27687" name="Slide Number Placeholder 3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2A00554-7565-EB48-AF6D-11AA00BE2381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7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6" descr="14_06PhenotypeVGenotyp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188" y="139700"/>
            <a:ext cx="74136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1990725" y="184150"/>
            <a:ext cx="13954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Phenotype</a:t>
            </a:r>
          </a:p>
        </p:txBody>
      </p:sp>
      <p:sp>
        <p:nvSpPr>
          <p:cNvPr id="29700" name="Text Box 41"/>
          <p:cNvSpPr txBox="1">
            <a:spLocks noChangeArrowheads="1"/>
          </p:cNvSpPr>
          <p:nvPr/>
        </p:nvSpPr>
        <p:spPr bwMode="auto">
          <a:xfrm>
            <a:off x="2224088" y="1062038"/>
            <a:ext cx="7699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29701" name="Text Box 42"/>
          <p:cNvSpPr txBox="1">
            <a:spLocks noChangeArrowheads="1"/>
          </p:cNvSpPr>
          <p:nvPr/>
        </p:nvSpPr>
        <p:spPr bwMode="auto">
          <a:xfrm>
            <a:off x="2212975" y="2525713"/>
            <a:ext cx="769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29702" name="Text Box 43"/>
          <p:cNvSpPr txBox="1">
            <a:spLocks noChangeArrowheads="1"/>
          </p:cNvSpPr>
          <p:nvPr/>
        </p:nvSpPr>
        <p:spPr bwMode="auto">
          <a:xfrm>
            <a:off x="893763" y="2522538"/>
            <a:ext cx="155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3</a:t>
            </a:r>
          </a:p>
        </p:txBody>
      </p:sp>
      <p:sp>
        <p:nvSpPr>
          <p:cNvPr id="29703" name="Text Box 44"/>
          <p:cNvSpPr txBox="1">
            <a:spLocks noChangeArrowheads="1"/>
          </p:cNvSpPr>
          <p:nvPr/>
        </p:nvSpPr>
        <p:spPr bwMode="auto">
          <a:xfrm>
            <a:off x="2212975" y="3800475"/>
            <a:ext cx="7699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Purple</a:t>
            </a:r>
          </a:p>
        </p:txBody>
      </p:sp>
      <p:sp>
        <p:nvSpPr>
          <p:cNvPr id="29704" name="Text Box 45"/>
          <p:cNvSpPr txBox="1">
            <a:spLocks noChangeArrowheads="1"/>
          </p:cNvSpPr>
          <p:nvPr/>
        </p:nvSpPr>
        <p:spPr bwMode="auto">
          <a:xfrm>
            <a:off x="6042025" y="196850"/>
            <a:ext cx="1192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Genotype</a:t>
            </a:r>
          </a:p>
        </p:txBody>
      </p:sp>
      <p:sp>
        <p:nvSpPr>
          <p:cNvPr id="29705" name="Text Box 46"/>
          <p:cNvSpPr txBox="1">
            <a:spLocks noChangeArrowheads="1"/>
          </p:cNvSpPr>
          <p:nvPr/>
        </p:nvSpPr>
        <p:spPr bwMode="auto">
          <a:xfrm>
            <a:off x="893763" y="5367338"/>
            <a:ext cx="155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1</a:t>
            </a:r>
          </a:p>
        </p:txBody>
      </p:sp>
      <p:sp>
        <p:nvSpPr>
          <p:cNvPr id="29706" name="Text Box 47"/>
          <p:cNvSpPr txBox="1">
            <a:spLocks noChangeArrowheads="1"/>
          </p:cNvSpPr>
          <p:nvPr/>
        </p:nvSpPr>
        <p:spPr bwMode="auto">
          <a:xfrm>
            <a:off x="2276475" y="5337175"/>
            <a:ext cx="6810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White</a:t>
            </a:r>
          </a:p>
        </p:txBody>
      </p:sp>
      <p:sp>
        <p:nvSpPr>
          <p:cNvPr id="29707" name="Text Box 48"/>
          <p:cNvSpPr txBox="1">
            <a:spLocks noChangeArrowheads="1"/>
          </p:cNvSpPr>
          <p:nvPr/>
        </p:nvSpPr>
        <p:spPr bwMode="auto">
          <a:xfrm>
            <a:off x="2098675" y="6315075"/>
            <a:ext cx="102393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Ratio 3:1</a:t>
            </a:r>
          </a:p>
        </p:txBody>
      </p:sp>
      <p:sp>
        <p:nvSpPr>
          <p:cNvPr id="29708" name="AutoShape 49"/>
          <p:cNvSpPr>
            <a:spLocks/>
          </p:cNvSpPr>
          <p:nvPr/>
        </p:nvSpPr>
        <p:spPr bwMode="auto">
          <a:xfrm>
            <a:off x="1079500" y="520700"/>
            <a:ext cx="292100" cy="4191000"/>
          </a:xfrm>
          <a:prstGeom prst="leftBrace">
            <a:avLst>
              <a:gd name="adj1" fmla="val 11956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AutoShape 50"/>
          <p:cNvSpPr>
            <a:spLocks/>
          </p:cNvSpPr>
          <p:nvPr/>
        </p:nvSpPr>
        <p:spPr bwMode="auto">
          <a:xfrm>
            <a:off x="1092200" y="4800600"/>
            <a:ext cx="215900" cy="1308100"/>
          </a:xfrm>
          <a:prstGeom prst="leftBrace">
            <a:avLst>
              <a:gd name="adj1" fmla="val 5049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Text Box 51"/>
          <p:cNvSpPr txBox="1">
            <a:spLocks noChangeArrowheads="1"/>
          </p:cNvSpPr>
          <p:nvPr/>
        </p:nvSpPr>
        <p:spPr bwMode="auto">
          <a:xfrm>
            <a:off x="5805488" y="1265238"/>
            <a:ext cx="1646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(homozygous)</a:t>
            </a:r>
          </a:p>
        </p:txBody>
      </p:sp>
      <p:sp>
        <p:nvSpPr>
          <p:cNvPr id="29711" name="Text Box 52"/>
          <p:cNvSpPr txBox="1">
            <a:spLocks noChangeArrowheads="1"/>
          </p:cNvSpPr>
          <p:nvPr/>
        </p:nvSpPr>
        <p:spPr bwMode="auto">
          <a:xfrm>
            <a:off x="5805488" y="5494338"/>
            <a:ext cx="1646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(homozygous)</a:t>
            </a:r>
          </a:p>
        </p:txBody>
      </p:sp>
      <p:sp>
        <p:nvSpPr>
          <p:cNvPr id="29712" name="Text Box 53"/>
          <p:cNvSpPr txBox="1">
            <a:spLocks noChangeArrowheads="1"/>
          </p:cNvSpPr>
          <p:nvPr/>
        </p:nvSpPr>
        <p:spPr bwMode="auto">
          <a:xfrm>
            <a:off x="5792788" y="2738438"/>
            <a:ext cx="1646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(heterozygous)</a:t>
            </a:r>
          </a:p>
        </p:txBody>
      </p:sp>
      <p:sp>
        <p:nvSpPr>
          <p:cNvPr id="29713" name="Text Box 54"/>
          <p:cNvSpPr txBox="1">
            <a:spLocks noChangeArrowheads="1"/>
          </p:cNvSpPr>
          <p:nvPr/>
        </p:nvSpPr>
        <p:spPr bwMode="auto">
          <a:xfrm>
            <a:off x="5780088" y="4008438"/>
            <a:ext cx="16462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(heterozygous)</a:t>
            </a:r>
          </a:p>
        </p:txBody>
      </p:sp>
      <p:sp>
        <p:nvSpPr>
          <p:cNvPr id="29714" name="Text Box 55"/>
          <p:cNvSpPr txBox="1">
            <a:spLocks noChangeArrowheads="1"/>
          </p:cNvSpPr>
          <p:nvPr/>
        </p:nvSpPr>
        <p:spPr bwMode="auto">
          <a:xfrm>
            <a:off x="6440488" y="998538"/>
            <a:ext cx="325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 i="1">
                <a:latin typeface="TimesNewRomanPS" pitchFamily="48" charset="0"/>
              </a:rPr>
              <a:t>PP</a:t>
            </a:r>
            <a:endParaRPr lang="en-US" sz="1900" b="1"/>
          </a:p>
        </p:txBody>
      </p:sp>
      <p:sp>
        <p:nvSpPr>
          <p:cNvPr id="29715" name="Text Box 56"/>
          <p:cNvSpPr txBox="1">
            <a:spLocks noChangeArrowheads="1"/>
          </p:cNvSpPr>
          <p:nvPr/>
        </p:nvSpPr>
        <p:spPr bwMode="auto">
          <a:xfrm>
            <a:off x="6465888" y="2471738"/>
            <a:ext cx="325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 i="1">
                <a:latin typeface="TimesNewRomanPS" pitchFamily="48" charset="0"/>
              </a:rPr>
              <a:t>Pp</a:t>
            </a:r>
            <a:endParaRPr lang="en-US" sz="1900" b="1"/>
          </a:p>
        </p:txBody>
      </p:sp>
      <p:sp>
        <p:nvSpPr>
          <p:cNvPr id="29716" name="Text Box 57"/>
          <p:cNvSpPr txBox="1">
            <a:spLocks noChangeArrowheads="1"/>
          </p:cNvSpPr>
          <p:nvPr/>
        </p:nvSpPr>
        <p:spPr bwMode="auto">
          <a:xfrm>
            <a:off x="6465888" y="3741738"/>
            <a:ext cx="325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 i="1">
                <a:latin typeface="TimesNewRomanPS" pitchFamily="48" charset="0"/>
              </a:rPr>
              <a:t>Pp</a:t>
            </a:r>
            <a:endParaRPr lang="en-US" sz="1900" b="1"/>
          </a:p>
        </p:txBody>
      </p:sp>
      <p:sp>
        <p:nvSpPr>
          <p:cNvPr id="29717" name="Text Box 58"/>
          <p:cNvSpPr txBox="1">
            <a:spLocks noChangeArrowheads="1"/>
          </p:cNvSpPr>
          <p:nvPr/>
        </p:nvSpPr>
        <p:spPr bwMode="auto">
          <a:xfrm>
            <a:off x="6478588" y="5227638"/>
            <a:ext cx="3254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 i="1">
                <a:latin typeface="TimesNewRomanPS" pitchFamily="48" charset="0"/>
              </a:rPr>
              <a:t>pp</a:t>
            </a:r>
            <a:endParaRPr lang="en-US" sz="1900" b="1"/>
          </a:p>
        </p:txBody>
      </p:sp>
      <p:sp>
        <p:nvSpPr>
          <p:cNvPr id="29718" name="Text Box 59"/>
          <p:cNvSpPr txBox="1">
            <a:spLocks noChangeArrowheads="1"/>
          </p:cNvSpPr>
          <p:nvPr/>
        </p:nvSpPr>
        <p:spPr bwMode="auto">
          <a:xfrm>
            <a:off x="6022975" y="6340475"/>
            <a:ext cx="123983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Ratio 1:2:1</a:t>
            </a:r>
          </a:p>
        </p:txBody>
      </p:sp>
      <p:sp>
        <p:nvSpPr>
          <p:cNvPr id="29719" name="Text Box 60"/>
          <p:cNvSpPr txBox="1">
            <a:spLocks noChangeArrowheads="1"/>
          </p:cNvSpPr>
          <p:nvPr/>
        </p:nvSpPr>
        <p:spPr bwMode="auto">
          <a:xfrm>
            <a:off x="8120063" y="1125538"/>
            <a:ext cx="155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1</a:t>
            </a:r>
          </a:p>
        </p:txBody>
      </p:sp>
      <p:sp>
        <p:nvSpPr>
          <p:cNvPr id="29720" name="Text Box 61"/>
          <p:cNvSpPr txBox="1">
            <a:spLocks noChangeArrowheads="1"/>
          </p:cNvSpPr>
          <p:nvPr/>
        </p:nvSpPr>
        <p:spPr bwMode="auto">
          <a:xfrm>
            <a:off x="8120063" y="5392738"/>
            <a:ext cx="155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1</a:t>
            </a:r>
          </a:p>
        </p:txBody>
      </p:sp>
      <p:sp>
        <p:nvSpPr>
          <p:cNvPr id="29721" name="Text Box 62"/>
          <p:cNvSpPr txBox="1">
            <a:spLocks noChangeArrowheads="1"/>
          </p:cNvSpPr>
          <p:nvPr/>
        </p:nvSpPr>
        <p:spPr bwMode="auto">
          <a:xfrm>
            <a:off x="8107363" y="3246438"/>
            <a:ext cx="1555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900" b="1"/>
              <a:t>2</a:t>
            </a:r>
          </a:p>
        </p:txBody>
      </p:sp>
      <p:sp>
        <p:nvSpPr>
          <p:cNvPr id="29722" name="AutoShape 63"/>
          <p:cNvSpPr>
            <a:spLocks/>
          </p:cNvSpPr>
          <p:nvPr/>
        </p:nvSpPr>
        <p:spPr bwMode="auto">
          <a:xfrm>
            <a:off x="7899400" y="558800"/>
            <a:ext cx="190500" cy="1308100"/>
          </a:xfrm>
          <a:prstGeom prst="rightBrace">
            <a:avLst>
              <a:gd name="adj1" fmla="val 57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AutoShape 64"/>
          <p:cNvSpPr>
            <a:spLocks/>
          </p:cNvSpPr>
          <p:nvPr/>
        </p:nvSpPr>
        <p:spPr bwMode="auto">
          <a:xfrm>
            <a:off x="7861300" y="1930400"/>
            <a:ext cx="228600" cy="2819400"/>
          </a:xfrm>
          <a:prstGeom prst="rightBrace">
            <a:avLst>
              <a:gd name="adj1" fmla="val 10277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AutoShape 65"/>
          <p:cNvSpPr>
            <a:spLocks/>
          </p:cNvSpPr>
          <p:nvPr/>
        </p:nvSpPr>
        <p:spPr bwMode="auto">
          <a:xfrm>
            <a:off x="7886700" y="4838700"/>
            <a:ext cx="190500" cy="1308100"/>
          </a:xfrm>
          <a:prstGeom prst="rightBrace">
            <a:avLst>
              <a:gd name="adj1" fmla="val 572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Slide Number Placeholder 29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64F62C4-7660-0842-A7B8-C4BB59A81576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8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6" descr="14_07-Testcros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130175"/>
            <a:ext cx="47863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3"/>
          <p:cNvSpPr>
            <a:spLocks noChangeArrowheads="1"/>
          </p:cNvSpPr>
          <p:nvPr/>
        </p:nvSpPr>
        <p:spPr bwMode="auto">
          <a:xfrm>
            <a:off x="2235200" y="5054600"/>
            <a:ext cx="1968500" cy="3365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Rectangle 32"/>
          <p:cNvSpPr>
            <a:spLocks noChangeArrowheads="1"/>
          </p:cNvSpPr>
          <p:nvPr/>
        </p:nvSpPr>
        <p:spPr bwMode="auto">
          <a:xfrm>
            <a:off x="2235200" y="171450"/>
            <a:ext cx="1962150" cy="33655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357438" y="223838"/>
            <a:ext cx="14557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563A84"/>
                </a:solidFill>
              </a:rPr>
              <a:t>TECHNIQUE</a:t>
            </a:r>
            <a:endParaRPr lang="en-US" sz="1800" b="1"/>
          </a:p>
        </p:txBody>
      </p:sp>
      <p:sp>
        <p:nvSpPr>
          <p:cNvPr id="31750" name="Text Box 31"/>
          <p:cNvSpPr txBox="1">
            <a:spLocks noChangeArrowheads="1"/>
          </p:cNvSpPr>
          <p:nvPr/>
        </p:nvSpPr>
        <p:spPr bwMode="auto">
          <a:xfrm>
            <a:off x="2351088" y="5119688"/>
            <a:ext cx="1150937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563A84"/>
                </a:solidFill>
              </a:rPr>
              <a:t>RESULTS</a:t>
            </a:r>
            <a:endParaRPr lang="en-US" sz="1800" b="1"/>
          </a:p>
        </p:txBody>
      </p:sp>
      <p:sp>
        <p:nvSpPr>
          <p:cNvPr id="31751" name="Text Box 34"/>
          <p:cNvSpPr txBox="1">
            <a:spLocks noChangeArrowheads="1"/>
          </p:cNvSpPr>
          <p:nvPr/>
        </p:nvSpPr>
        <p:spPr bwMode="auto">
          <a:xfrm>
            <a:off x="2871788" y="1360488"/>
            <a:ext cx="19573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500" b="1"/>
              <a:t>Dominant phenotype,</a:t>
            </a:r>
          </a:p>
          <a:p>
            <a:pPr algn="ctr">
              <a:lnSpc>
                <a:spcPct val="90000"/>
              </a:lnSpc>
            </a:pPr>
            <a:r>
              <a:rPr lang="en-US" sz="1500" b="1"/>
              <a:t> unknown genotype:</a:t>
            </a:r>
          </a:p>
          <a:p>
            <a:pPr algn="ctr"/>
            <a:r>
              <a:rPr lang="en-US" sz="1500" b="1" i="1">
                <a:latin typeface="TimesNewRomanPS" pitchFamily="48" charset="0"/>
              </a:rPr>
              <a:t>PP</a:t>
            </a:r>
            <a:r>
              <a:rPr lang="en-US" sz="1500" b="1"/>
              <a:t> or </a:t>
            </a:r>
            <a:r>
              <a:rPr lang="en-US" sz="1500" b="1" i="1">
                <a:latin typeface="TimesNewRomanPS" pitchFamily="48" charset="0"/>
              </a:rPr>
              <a:t>Pp</a:t>
            </a:r>
            <a:r>
              <a:rPr lang="en-US" sz="1500" b="1"/>
              <a:t>?</a:t>
            </a:r>
            <a:endParaRPr lang="en-US" sz="1400" b="1"/>
          </a:p>
        </p:txBody>
      </p:sp>
      <p:sp>
        <p:nvSpPr>
          <p:cNvPr id="31752" name="Text Box 35"/>
          <p:cNvSpPr txBox="1">
            <a:spLocks noChangeArrowheads="1"/>
          </p:cNvSpPr>
          <p:nvPr/>
        </p:nvSpPr>
        <p:spPr bwMode="auto">
          <a:xfrm>
            <a:off x="2300288" y="2281238"/>
            <a:ext cx="10683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Predictions</a:t>
            </a:r>
            <a:endParaRPr lang="en-US" sz="1400" b="1"/>
          </a:p>
        </p:txBody>
      </p:sp>
      <p:sp>
        <p:nvSpPr>
          <p:cNvPr id="31753" name="Text Box 36"/>
          <p:cNvSpPr txBox="1">
            <a:spLocks noChangeArrowheads="1"/>
          </p:cNvSpPr>
          <p:nvPr/>
        </p:nvSpPr>
        <p:spPr bwMode="auto">
          <a:xfrm>
            <a:off x="4929188" y="1360488"/>
            <a:ext cx="19700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Recessive phenotype,</a:t>
            </a:r>
          </a:p>
          <a:p>
            <a:pPr>
              <a:lnSpc>
                <a:spcPct val="90000"/>
              </a:lnSpc>
            </a:pPr>
            <a:r>
              <a:rPr lang="en-US" sz="1500" b="1"/>
              <a:t>    known genotype:</a:t>
            </a:r>
          </a:p>
          <a:p>
            <a:r>
              <a:rPr lang="en-US" sz="1500" b="1" i="1">
                <a:latin typeface="TimesNewRomanPS" pitchFamily="48" charset="0"/>
              </a:rPr>
              <a:t>                  pp</a:t>
            </a:r>
            <a:endParaRPr lang="en-US" sz="1400" b="1"/>
          </a:p>
        </p:txBody>
      </p:sp>
      <p:sp>
        <p:nvSpPr>
          <p:cNvPr id="31754" name="Text Box 37"/>
          <p:cNvSpPr txBox="1">
            <a:spLocks noChangeArrowheads="1"/>
          </p:cNvSpPr>
          <p:nvPr/>
        </p:nvSpPr>
        <p:spPr bwMode="auto">
          <a:xfrm>
            <a:off x="4852988" y="954088"/>
            <a:ext cx="1539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ym typeface="Symbol" pitchFamily="-1" charset="2"/>
              </a:rPr>
              <a:t></a:t>
            </a:r>
            <a:endParaRPr lang="en-US" sz="1200" b="1"/>
          </a:p>
        </p:txBody>
      </p:sp>
      <p:sp>
        <p:nvSpPr>
          <p:cNvPr id="31755" name="Text Box 38"/>
          <p:cNvSpPr txBox="1">
            <a:spLocks noChangeArrowheads="1"/>
          </p:cNvSpPr>
          <p:nvPr/>
        </p:nvSpPr>
        <p:spPr bwMode="auto">
          <a:xfrm>
            <a:off x="3652838" y="2706688"/>
            <a:ext cx="465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If </a:t>
            </a: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56" name="Text Box 39"/>
          <p:cNvSpPr txBox="1">
            <a:spLocks noChangeArrowheads="1"/>
          </p:cNvSpPr>
          <p:nvPr/>
        </p:nvSpPr>
        <p:spPr bwMode="auto">
          <a:xfrm>
            <a:off x="5926138" y="2706688"/>
            <a:ext cx="465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If </a:t>
            </a: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57" name="Text Box 40"/>
          <p:cNvSpPr txBox="1">
            <a:spLocks noChangeArrowheads="1"/>
          </p:cNvSpPr>
          <p:nvPr/>
        </p:nvSpPr>
        <p:spPr bwMode="auto">
          <a:xfrm>
            <a:off x="4808538" y="2820988"/>
            <a:ext cx="1920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500" b="1"/>
              <a:t>or</a:t>
            </a:r>
            <a:endParaRPr lang="en-US" sz="1400" b="1"/>
          </a:p>
        </p:txBody>
      </p:sp>
      <p:sp>
        <p:nvSpPr>
          <p:cNvPr id="31758" name="Text Box 41"/>
          <p:cNvSpPr txBox="1">
            <a:spLocks noChangeArrowheads="1"/>
          </p:cNvSpPr>
          <p:nvPr/>
        </p:nvSpPr>
        <p:spPr bwMode="auto">
          <a:xfrm>
            <a:off x="3538538" y="2973388"/>
            <a:ext cx="5857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Sperm</a:t>
            </a:r>
            <a:endParaRPr lang="en-US" sz="1400" b="1"/>
          </a:p>
        </p:txBody>
      </p:sp>
      <p:sp>
        <p:nvSpPr>
          <p:cNvPr id="31759" name="Text Box 42"/>
          <p:cNvSpPr txBox="1">
            <a:spLocks noChangeArrowheads="1"/>
          </p:cNvSpPr>
          <p:nvPr/>
        </p:nvSpPr>
        <p:spPr bwMode="auto">
          <a:xfrm>
            <a:off x="5811838" y="2973388"/>
            <a:ext cx="58578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Sperm</a:t>
            </a:r>
            <a:endParaRPr lang="en-US" sz="1400" b="1"/>
          </a:p>
        </p:txBody>
      </p:sp>
      <p:sp>
        <p:nvSpPr>
          <p:cNvPr id="31760" name="Text Box 43"/>
          <p:cNvSpPr txBox="1">
            <a:spLocks noChangeArrowheads="1"/>
          </p:cNvSpPr>
          <p:nvPr/>
        </p:nvSpPr>
        <p:spPr bwMode="auto">
          <a:xfrm>
            <a:off x="3497263" y="3208338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1" name="Text Box 44"/>
          <p:cNvSpPr txBox="1">
            <a:spLocks noChangeArrowheads="1"/>
          </p:cNvSpPr>
          <p:nvPr/>
        </p:nvSpPr>
        <p:spPr bwMode="auto">
          <a:xfrm>
            <a:off x="4043363" y="3208338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2" name="Text Box 45"/>
          <p:cNvSpPr txBox="1">
            <a:spLocks noChangeArrowheads="1"/>
          </p:cNvSpPr>
          <p:nvPr/>
        </p:nvSpPr>
        <p:spPr bwMode="auto">
          <a:xfrm>
            <a:off x="5776913" y="3208338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3" name="Text Box 46"/>
          <p:cNvSpPr txBox="1">
            <a:spLocks noChangeArrowheads="1"/>
          </p:cNvSpPr>
          <p:nvPr/>
        </p:nvSpPr>
        <p:spPr bwMode="auto">
          <a:xfrm>
            <a:off x="6338888" y="3214688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4" name="Text Box 47"/>
          <p:cNvSpPr txBox="1">
            <a:spLocks noChangeArrowheads="1"/>
          </p:cNvSpPr>
          <p:nvPr/>
        </p:nvSpPr>
        <p:spPr bwMode="auto">
          <a:xfrm>
            <a:off x="2884488" y="3767138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5" name="Text Box 48"/>
          <p:cNvSpPr txBox="1">
            <a:spLocks noChangeArrowheads="1"/>
          </p:cNvSpPr>
          <p:nvPr/>
        </p:nvSpPr>
        <p:spPr bwMode="auto">
          <a:xfrm>
            <a:off x="2890838" y="4344988"/>
            <a:ext cx="103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6" name="Text Box 49"/>
          <p:cNvSpPr txBox="1">
            <a:spLocks noChangeArrowheads="1"/>
          </p:cNvSpPr>
          <p:nvPr/>
        </p:nvSpPr>
        <p:spPr bwMode="auto">
          <a:xfrm>
            <a:off x="5181600" y="3767138"/>
            <a:ext cx="103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7" name="Text Box 51"/>
          <p:cNvSpPr txBox="1">
            <a:spLocks noChangeArrowheads="1"/>
          </p:cNvSpPr>
          <p:nvPr/>
        </p:nvSpPr>
        <p:spPr bwMode="auto">
          <a:xfrm>
            <a:off x="5181600" y="4370388"/>
            <a:ext cx="103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</a:t>
            </a:r>
            <a:endParaRPr lang="en-US" sz="1400" b="1"/>
          </a:p>
        </p:txBody>
      </p:sp>
      <p:sp>
        <p:nvSpPr>
          <p:cNvPr id="31768" name="Text Box 52"/>
          <p:cNvSpPr txBox="1">
            <a:spLocks noChangeArrowheads="1"/>
          </p:cNvSpPr>
          <p:nvPr/>
        </p:nvSpPr>
        <p:spPr bwMode="auto">
          <a:xfrm>
            <a:off x="2414588" y="4040188"/>
            <a:ext cx="4651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Eggs</a:t>
            </a:r>
            <a:endParaRPr lang="en-US" sz="1400" b="1"/>
          </a:p>
        </p:txBody>
      </p:sp>
      <p:sp>
        <p:nvSpPr>
          <p:cNvPr id="31769" name="Text Box 53"/>
          <p:cNvSpPr txBox="1">
            <a:spLocks noChangeArrowheads="1"/>
          </p:cNvSpPr>
          <p:nvPr/>
        </p:nvSpPr>
        <p:spPr bwMode="auto">
          <a:xfrm>
            <a:off x="4700588" y="4040188"/>
            <a:ext cx="4651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Eggs</a:t>
            </a:r>
            <a:endParaRPr lang="en-US" sz="1400" b="1"/>
          </a:p>
        </p:txBody>
      </p:sp>
      <p:sp>
        <p:nvSpPr>
          <p:cNvPr id="31770" name="Text Box 55"/>
          <p:cNvSpPr txBox="1">
            <a:spLocks noChangeArrowheads="1"/>
          </p:cNvSpPr>
          <p:nvPr/>
        </p:nvSpPr>
        <p:spPr bwMode="auto">
          <a:xfrm>
            <a:off x="3386138" y="457358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1" name="Text Box 56"/>
          <p:cNvSpPr txBox="1">
            <a:spLocks noChangeArrowheads="1"/>
          </p:cNvSpPr>
          <p:nvPr/>
        </p:nvSpPr>
        <p:spPr bwMode="auto">
          <a:xfrm>
            <a:off x="3430588" y="395128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2" name="Text Box 57"/>
          <p:cNvSpPr txBox="1">
            <a:spLocks noChangeArrowheads="1"/>
          </p:cNvSpPr>
          <p:nvPr/>
        </p:nvSpPr>
        <p:spPr bwMode="auto">
          <a:xfrm>
            <a:off x="4065588" y="393858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3" name="Text Box 58"/>
          <p:cNvSpPr txBox="1">
            <a:spLocks noChangeArrowheads="1"/>
          </p:cNvSpPr>
          <p:nvPr/>
        </p:nvSpPr>
        <p:spPr bwMode="auto">
          <a:xfrm>
            <a:off x="4065588" y="457993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4" name="Text Box 59"/>
          <p:cNvSpPr txBox="1">
            <a:spLocks noChangeArrowheads="1"/>
          </p:cNvSpPr>
          <p:nvPr/>
        </p:nvSpPr>
        <p:spPr bwMode="auto">
          <a:xfrm>
            <a:off x="5729288" y="395128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5" name="Text Box 60"/>
          <p:cNvSpPr txBox="1">
            <a:spLocks noChangeArrowheads="1"/>
          </p:cNvSpPr>
          <p:nvPr/>
        </p:nvSpPr>
        <p:spPr bwMode="auto">
          <a:xfrm>
            <a:off x="6357938" y="394493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6" name="Text Box 61"/>
          <p:cNvSpPr txBox="1">
            <a:spLocks noChangeArrowheads="1"/>
          </p:cNvSpPr>
          <p:nvPr/>
        </p:nvSpPr>
        <p:spPr bwMode="auto">
          <a:xfrm>
            <a:off x="5697538" y="457358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7" name="Text Box 62"/>
          <p:cNvSpPr txBox="1">
            <a:spLocks noChangeArrowheads="1"/>
          </p:cNvSpPr>
          <p:nvPr/>
        </p:nvSpPr>
        <p:spPr bwMode="auto">
          <a:xfrm>
            <a:off x="6338888" y="4567238"/>
            <a:ext cx="217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 i="1">
                <a:latin typeface="TimesNewRomanPS Bold" pitchFamily="1" charset="0"/>
              </a:rPr>
              <a:t>pp</a:t>
            </a:r>
            <a:endParaRPr lang="en-US" sz="1400" b="1"/>
          </a:p>
        </p:txBody>
      </p:sp>
      <p:sp>
        <p:nvSpPr>
          <p:cNvPr id="31778" name="Text Box 63"/>
          <p:cNvSpPr txBox="1">
            <a:spLocks noChangeArrowheads="1"/>
          </p:cNvSpPr>
          <p:nvPr/>
        </p:nvSpPr>
        <p:spPr bwMode="auto">
          <a:xfrm>
            <a:off x="4465638" y="5703888"/>
            <a:ext cx="19208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sz="1500" b="1"/>
              <a:t>or</a:t>
            </a:r>
            <a:endParaRPr lang="en-US" sz="1400" b="1"/>
          </a:p>
        </p:txBody>
      </p:sp>
      <p:sp>
        <p:nvSpPr>
          <p:cNvPr id="31779" name="Text Box 64"/>
          <p:cNvSpPr txBox="1">
            <a:spLocks noChangeArrowheads="1"/>
          </p:cNvSpPr>
          <p:nvPr/>
        </p:nvSpPr>
        <p:spPr bwMode="auto">
          <a:xfrm>
            <a:off x="2452688" y="6027738"/>
            <a:ext cx="17795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500" b="1"/>
              <a:t>All offspring purple</a:t>
            </a:r>
            <a:endParaRPr lang="en-US" sz="1400" b="1"/>
          </a:p>
        </p:txBody>
      </p:sp>
      <p:sp>
        <p:nvSpPr>
          <p:cNvPr id="31780" name="Text Box 65"/>
          <p:cNvSpPr txBox="1">
            <a:spLocks noChangeArrowheads="1"/>
          </p:cNvSpPr>
          <p:nvPr/>
        </p:nvSpPr>
        <p:spPr bwMode="auto">
          <a:xfrm>
            <a:off x="4783138" y="6034088"/>
            <a:ext cx="21351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500" b="1" baseline="20000"/>
              <a:t>1</a:t>
            </a:r>
            <a:r>
              <a:rPr lang="en-US" sz="1500" b="1"/>
              <a:t>/</a:t>
            </a:r>
            <a:r>
              <a:rPr lang="en-US" sz="1500" b="1" baseline="-10000"/>
              <a:t>2</a:t>
            </a:r>
            <a:r>
              <a:rPr lang="en-US" sz="1500" b="1"/>
              <a:t> offspring purple and</a:t>
            </a:r>
          </a:p>
          <a:p>
            <a:pPr algn="ctr">
              <a:lnSpc>
                <a:spcPct val="90000"/>
              </a:lnSpc>
            </a:pPr>
            <a:r>
              <a:rPr lang="en-US" sz="1500" b="1" baseline="20000"/>
              <a:t>1</a:t>
            </a:r>
            <a:r>
              <a:rPr lang="en-US" sz="1500" b="1"/>
              <a:t>/</a:t>
            </a:r>
            <a:r>
              <a:rPr lang="en-US" sz="1500" b="1" baseline="-10000"/>
              <a:t>2</a:t>
            </a:r>
            <a:r>
              <a:rPr lang="en-US" sz="1500" b="1"/>
              <a:t> offspring white</a:t>
            </a:r>
            <a:endParaRPr lang="en-US" sz="1400" b="1"/>
          </a:p>
        </p:txBody>
      </p:sp>
      <p:sp>
        <p:nvSpPr>
          <p:cNvPr id="31781" name="Slide Number Placeholder 3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3015550-D09C-8548-8850-29BE62B31710}" type="slidenum">
              <a:rPr lang="en-US" smtClean="0">
                <a:latin typeface="Arial" pitchFamily="-1" charset="0"/>
                <a:ea typeface="Arial" pitchFamily="-1" charset="0"/>
                <a:cs typeface="Arial" pitchFamily="-1" charset="0"/>
              </a:rPr>
              <a:pPr/>
              <a:t>9</a:t>
            </a:fld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768</Words>
  <Application>Microsoft Macintosh PowerPoint</Application>
  <PresentationFormat>On-screen Show (4:3)</PresentationFormat>
  <Paragraphs>448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ＭＳ Ｐゴシック</vt:lpstr>
      <vt:lpstr>Times</vt:lpstr>
      <vt:lpstr>Symbol</vt:lpstr>
      <vt:lpstr>TimesNewRomanPS</vt:lpstr>
      <vt:lpstr>TimesNewRomanPS Bold</vt:lpstr>
      <vt:lpstr>Blank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01-10b</dc:title>
  <dc:creator>System_70</dc:creator>
  <cp:lastModifiedBy>Ty Hoffman</cp:lastModifiedBy>
  <cp:revision>957</cp:revision>
  <cp:lastPrinted>2006-01-31T17:29:50Z</cp:lastPrinted>
  <dcterms:created xsi:type="dcterms:W3CDTF">2012-05-07T20:34:09Z</dcterms:created>
  <dcterms:modified xsi:type="dcterms:W3CDTF">2012-05-07T20:37:59Z</dcterms:modified>
</cp:coreProperties>
</file>